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EAE0CCB-64FD-4BB4-A5D6-CF1B16009140}">
  <a:tblStyle styleId="{FEAE0CCB-64FD-4BB4-A5D6-CF1B1600914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9c348b2c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9c348b2c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9c348b2c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9c348b2c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9c348b2c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9c348b2c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15667f7a8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15667f7a8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9be8aece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9be8aece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rPr>
              <a:t>*Number needed to treat for an additional beneficial outcome (NNTB)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15667f7a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15667f7a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15667f7a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15667f7a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strength of this this systematic review and meta </a:t>
            </a:r>
            <a:r>
              <a:rPr lang="en"/>
              <a:t>analysis</a:t>
            </a:r>
            <a:r>
              <a:rPr lang="en"/>
              <a:t> is that it focuses </a:t>
            </a:r>
            <a:r>
              <a:rPr lang="en"/>
              <a:t>exclusively</a:t>
            </a:r>
            <a:r>
              <a:rPr lang="en"/>
              <a:t> in only one probiotic S. boulardii, and therefore the findings of the article can be directly applied to clinical practice</a:t>
            </a:r>
            <a:endParaRPr/>
          </a:p>
          <a:p>
            <a:pPr indent="0" lvl="0" marL="0" rtl="0" algn="l">
              <a:spcBef>
                <a:spcPts val="0"/>
              </a:spcBef>
              <a:spcAft>
                <a:spcPts val="0"/>
              </a:spcAft>
              <a:buNone/>
            </a:pPr>
            <a:r>
              <a:rPr lang="en"/>
              <a:t>Last point: However the total sample size in the meta-analysis was sufficient to draw reliable conclusions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9c348b2c8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9c348b2c8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71b90af7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71b90af7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71b90af7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71b90af7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51530d29a1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1530d29a1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15667f7a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15667f7a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515667f7a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515667f7a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515667f7a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15667f7a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of the articles did not focus on the pediatric population Some of the filters we used were articles published less than 10 years ago, pediatrics, free full text, review </a:t>
            </a:r>
            <a:endParaRPr/>
          </a:p>
          <a:p>
            <a:pPr indent="0" lvl="0" marL="0" rtl="0" algn="l">
              <a:spcBef>
                <a:spcPts val="0"/>
              </a:spcBef>
              <a:spcAft>
                <a:spcPts val="0"/>
              </a:spcAft>
              <a:buNone/>
            </a:pPr>
            <a:r>
              <a:rPr lang="en"/>
              <a:t>the </a:t>
            </a:r>
            <a:r>
              <a:rPr lang="en"/>
              <a:t>MeSH Terms: anti-bacterial agents; diarrhea; probiotics</a:t>
            </a:r>
            <a:endParaRPr/>
          </a:p>
          <a:p>
            <a:pPr indent="0" lvl="0" marL="0" rtl="0" algn="l">
              <a:spcBef>
                <a:spcPts val="0"/>
              </a:spcBef>
              <a:spcAft>
                <a:spcPts val="0"/>
              </a:spcAft>
              <a:buClr>
                <a:schemeClr val="dk1"/>
              </a:buClr>
              <a:buSzPts val="1100"/>
              <a:buFont typeface="Arial"/>
              <a:buNone/>
            </a:pPr>
            <a:r>
              <a:rPr lang="en"/>
              <a:t>anti bacterial agents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eliminated articles that focused 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15667f7a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15667f7a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15667f7a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15667f7a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15667f7a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15667f7a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rPr>
              <a:t> A subgroup analysis of those trials rated as a low risk of bias versus those rated as exhibiting a high risk of bias showed statistically significant results for the low risk studies (RR 0.42; 95% CI 0.30 to 0.60) and high risk studies (RR 0.50; 95% CI 0.33 to 0.77 ). A test for interaction was not statistically significant (P = 0.54). Additionally, summary statistics from the subgroups for high risk of bias and low risk of bias did not exhibit an inverse trend between quality and therapeutic effect. In other words, as quality (e.g. randomization, blinding, allocation concealment) increased, the therapeutic effect of probiotics did not decrease.</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9c348b2c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9c348b2c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cochranelibrary.com/cdsr/doi/10.1002/14651858.CD004827.pub4/full" TargetMode="External"/><Relationship Id="rId4" Type="http://schemas.openxmlformats.org/officeDocument/2006/relationships/hyperlink" Target="https://www.cochranelibrary.com/cdsr/doi/10.1002/14651858.CD004827.pub4/full" TargetMode="External"/><Relationship Id="rId9" Type="http://schemas.openxmlformats.org/officeDocument/2006/relationships/hyperlink" Target="https://www.ncbi.nlm.nih.gov/pubmed/26216624" TargetMode="External"/><Relationship Id="rId5" Type="http://schemas.openxmlformats.org/officeDocument/2006/relationships/hyperlink" Target="https://www.ncbi.nlm.nih.gov/pubmed/22570464" TargetMode="External"/><Relationship Id="rId6" Type="http://schemas.openxmlformats.org/officeDocument/2006/relationships/hyperlink" Target="https://www.ncbi.nlm.nih.gov/pubmed/26756877" TargetMode="External"/><Relationship Id="rId7" Type="http://schemas.openxmlformats.org/officeDocument/2006/relationships/hyperlink" Target="https://www.ncbi.nlm.nih.gov/pubmed/29257353" TargetMode="External"/><Relationship Id="rId8" Type="http://schemas.openxmlformats.org/officeDocument/2006/relationships/hyperlink" Target="https://www.ncbi.nlm.nih.gov/pubmed/2925735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791600" y="347025"/>
            <a:ext cx="5560800" cy="2873400"/>
          </a:xfrm>
          <a:prstGeom prst="rect">
            <a:avLst/>
          </a:prstGeom>
          <a:solidFill>
            <a:srgbClr val="FFFFFF"/>
          </a:solidFill>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073763"/>
                </a:solidFill>
              </a:rPr>
              <a:t>Do Probiotics Safely and </a:t>
            </a:r>
            <a:r>
              <a:rPr lang="en" sz="3600">
                <a:solidFill>
                  <a:srgbClr val="073763"/>
                </a:solidFill>
              </a:rPr>
              <a:t>Effectively prevent Antibiotic Associated Diarrhea in pediatric patients? </a:t>
            </a:r>
            <a:r>
              <a:rPr lang="en" sz="3600"/>
              <a:t> </a:t>
            </a:r>
            <a:endParaRPr sz="3600"/>
          </a:p>
        </p:txBody>
      </p:sp>
      <p:sp>
        <p:nvSpPr>
          <p:cNvPr id="55" name="Google Shape;55;p13"/>
          <p:cNvSpPr txBox="1"/>
          <p:nvPr>
            <p:ph idx="1" type="subTitle"/>
          </p:nvPr>
        </p:nvSpPr>
        <p:spPr>
          <a:xfrm>
            <a:off x="727952" y="3459250"/>
            <a:ext cx="7688100" cy="5412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a:t>By: Taiba, Katya, Raghda, Lucas, Erik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801875" y="200575"/>
            <a:ext cx="7548600" cy="12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rgbClr val="073763"/>
                </a:solidFill>
              </a:rPr>
              <a:t>2) Probiotics for the prevention and treatment of antibiotic-associated diarrhea: a systematic-review and meta-analysis (Hemple, S., et al, 2012) </a:t>
            </a:r>
            <a:r>
              <a:rPr b="1" i="1" lang="en" sz="1800">
                <a:solidFill>
                  <a:srgbClr val="073763"/>
                </a:solidFill>
              </a:rPr>
              <a:t>(Cont’d)</a:t>
            </a:r>
            <a:endParaRPr b="1" i="1" sz="1800">
              <a:solidFill>
                <a:srgbClr val="073763"/>
              </a:solidFill>
            </a:endParaRPr>
          </a:p>
          <a:p>
            <a:pPr indent="0" lvl="0" marL="0" rtl="0" algn="ctr">
              <a:spcBef>
                <a:spcPts val="0"/>
              </a:spcBef>
              <a:spcAft>
                <a:spcPts val="0"/>
              </a:spcAft>
              <a:buNone/>
            </a:pPr>
            <a:r>
              <a:t/>
            </a:r>
            <a:endParaRPr b="1">
              <a:solidFill>
                <a:srgbClr val="073763"/>
              </a:solidFill>
            </a:endParaRPr>
          </a:p>
        </p:txBody>
      </p:sp>
      <p:sp>
        <p:nvSpPr>
          <p:cNvPr id="114" name="Google Shape;114;p22"/>
          <p:cNvSpPr txBox="1"/>
          <p:nvPr>
            <p:ph idx="1" type="body"/>
          </p:nvPr>
        </p:nvSpPr>
        <p:spPr>
          <a:xfrm>
            <a:off x="311700" y="1862100"/>
            <a:ext cx="8520600" cy="29232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34343"/>
                </a:solidFill>
              </a:rPr>
              <a:t>CONCLUSIONS:</a:t>
            </a:r>
            <a:endParaRPr sz="1200">
              <a:solidFill>
                <a:srgbClr val="434343"/>
              </a:solidFill>
              <a:highlight>
                <a:srgbClr val="FFFFFF"/>
              </a:highlight>
            </a:endParaRPr>
          </a:p>
          <a:p>
            <a:pPr indent="-304800" lvl="0" marL="457200" rtl="0" algn="l">
              <a:spcBef>
                <a:spcPts val="0"/>
              </a:spcBef>
              <a:spcAft>
                <a:spcPts val="0"/>
              </a:spcAft>
              <a:buClr>
                <a:srgbClr val="434343"/>
              </a:buClr>
              <a:buSzPts val="1200"/>
              <a:buChar char="●"/>
            </a:pPr>
            <a:r>
              <a:rPr lang="en" sz="1200">
                <a:solidFill>
                  <a:srgbClr val="434343"/>
                </a:solidFill>
                <a:highlight>
                  <a:srgbClr val="FFFFFF"/>
                </a:highlight>
              </a:rPr>
              <a:t>The pooled relative risk in a DerSimonian-Laird random-effects meta-analysis of 63 RCTs, which included 11,811 participants, </a:t>
            </a:r>
            <a:r>
              <a:rPr b="1" lang="en" sz="1200">
                <a:solidFill>
                  <a:srgbClr val="434343"/>
                </a:solidFill>
                <a:highlight>
                  <a:srgbClr val="FFFFFF"/>
                </a:highlight>
              </a:rPr>
              <a:t>indicated a statistically significant association of probiotic administration with reduction in AAD</a:t>
            </a:r>
            <a:r>
              <a:rPr lang="en" sz="1200">
                <a:solidFill>
                  <a:srgbClr val="434343"/>
                </a:solidFill>
                <a:highlight>
                  <a:srgbClr val="FFFFFF"/>
                </a:highlight>
              </a:rPr>
              <a:t> (relative risk, 0.58; 95% CI, 0.50 to 0.68; P &lt; .001; I(2), 54%; [risk difference, -0.07; 95% CI, -0.10 to -0.05], [number needed to treat, 13; 95% CI, 10.3 to 19.1]) in trials reporting on the number of patients with AAD. </a:t>
            </a:r>
            <a:endParaRPr sz="1200">
              <a:solidFill>
                <a:srgbClr val="434343"/>
              </a:solidFill>
              <a:highlight>
                <a:srgbClr val="FFFFFF"/>
              </a:highlight>
            </a:endParaRPr>
          </a:p>
          <a:p>
            <a:pPr indent="0" lvl="0" marL="0" rtl="0" algn="l">
              <a:spcBef>
                <a:spcPts val="0"/>
              </a:spcBef>
              <a:spcAft>
                <a:spcPts val="0"/>
              </a:spcAft>
              <a:buNone/>
            </a:pPr>
            <a:r>
              <a:rPr b="1" lang="en" sz="1200">
                <a:solidFill>
                  <a:srgbClr val="434343"/>
                </a:solidFill>
                <a:highlight>
                  <a:srgbClr val="FFFFFF"/>
                </a:highlight>
              </a:rPr>
              <a:t>LIMITATIONS/BIAS:</a:t>
            </a:r>
            <a:endParaRPr b="1" sz="1200">
              <a:solidFill>
                <a:srgbClr val="434343"/>
              </a:solidFill>
              <a:highlight>
                <a:srgbClr val="FFFFFF"/>
              </a:highlight>
            </a:endParaRPr>
          </a:p>
          <a:p>
            <a:pPr indent="-304800" lvl="0" marL="457200" rtl="0" algn="l">
              <a:spcBef>
                <a:spcPts val="0"/>
              </a:spcBef>
              <a:spcAft>
                <a:spcPts val="0"/>
              </a:spcAft>
              <a:buClr>
                <a:srgbClr val="434343"/>
              </a:buClr>
              <a:buSzPts val="1200"/>
              <a:buChar char="●"/>
            </a:pPr>
            <a:r>
              <a:rPr lang="en" sz="1200">
                <a:solidFill>
                  <a:srgbClr val="434343"/>
                </a:solidFill>
              </a:rPr>
              <a:t>The quality of the reporting was low; 59 trials lacked adequate information to assess the overall risk of bias.</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333333"/>
                </a:solidFill>
              </a:rPr>
              <a:t>Half the RCTs reported only the genus and species that were used in the intervention but not the strain (41/82), and many did not state that treatment allocation was concealed (64/82), or did not report an intention-to-treat analysis (31/82).</a:t>
            </a:r>
            <a:endParaRPr sz="1200">
              <a:solidFill>
                <a:srgbClr val="333333"/>
              </a:solidFill>
            </a:endParaRPr>
          </a:p>
          <a:p>
            <a:pPr indent="-304800" lvl="0" marL="457200" rtl="0" algn="l">
              <a:spcBef>
                <a:spcPts val="0"/>
              </a:spcBef>
              <a:spcAft>
                <a:spcPts val="0"/>
              </a:spcAft>
              <a:buClr>
                <a:srgbClr val="333333"/>
              </a:buClr>
              <a:buSzPts val="1200"/>
              <a:buChar char="●"/>
            </a:pPr>
            <a:r>
              <a:rPr lang="en" sz="1200">
                <a:solidFill>
                  <a:srgbClr val="333333"/>
                </a:solidFill>
              </a:rPr>
              <a:t>However, 53 of the 82 trials reported that participants and outcome assessors were blind to the intervention. Seventeen trials were classified as industry sponsored; 52 did not clarify the role of funding, questions about conflict of interest remained, or both; and 13 trials explicitly stated no competing interest.</a:t>
            </a:r>
            <a:endParaRPr sz="1200">
              <a:solidFill>
                <a:srgbClr val="333333"/>
              </a:solidFill>
            </a:endParaRPr>
          </a:p>
          <a:p>
            <a:pPr indent="0" lvl="0" marL="0" rtl="0" algn="l">
              <a:spcBef>
                <a:spcPts val="0"/>
              </a:spcBef>
              <a:spcAft>
                <a:spcPts val="0"/>
              </a:spcAft>
              <a:buClr>
                <a:schemeClr val="dk1"/>
              </a:buClr>
              <a:buSzPts val="1100"/>
              <a:buFont typeface="Arial"/>
              <a:buNone/>
            </a:pPr>
            <a:r>
              <a:t/>
            </a:r>
            <a:endParaRPr b="1" sz="1200">
              <a:solidFill>
                <a:srgbClr val="333333"/>
              </a:solidFill>
            </a:endParaRPr>
          </a:p>
          <a:p>
            <a:pPr indent="0" lvl="0" marL="914400" rtl="0" algn="l">
              <a:spcBef>
                <a:spcPts val="0"/>
              </a:spcBef>
              <a:spcAft>
                <a:spcPts val="0"/>
              </a:spcAft>
              <a:buNone/>
            </a:pPr>
            <a:r>
              <a:t/>
            </a:r>
            <a:endParaRPr sz="1200">
              <a:solidFill>
                <a:schemeClr val="dk1"/>
              </a:solidFill>
              <a:highlight>
                <a:srgbClr val="FFFFFF"/>
              </a:highlight>
            </a:endParaRPr>
          </a:p>
          <a:p>
            <a:pPr indent="0" lvl="0" marL="457200" rtl="0" algn="ctr">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1565850" y="555350"/>
            <a:ext cx="6012300" cy="1163700"/>
          </a:xfrm>
          <a:prstGeom prst="rect">
            <a:avLst/>
          </a:prstGeom>
          <a:solidFill>
            <a:srgbClr val="FFFFFF"/>
          </a:solidFill>
        </p:spPr>
        <p:txBody>
          <a:bodyPr anchorCtr="0" anchor="t" bIns="91425" lIns="91425" spcFirstLastPara="1" rIns="91425" wrap="square" tIns="91425">
            <a:noAutofit/>
          </a:bodyPr>
          <a:lstStyle/>
          <a:p>
            <a:pPr indent="0" lvl="0" marL="0" rtl="0" algn="ctr">
              <a:lnSpc>
                <a:spcPct val="100000"/>
              </a:lnSpc>
              <a:spcBef>
                <a:spcPts val="1600"/>
              </a:spcBef>
              <a:spcAft>
                <a:spcPts val="1600"/>
              </a:spcAft>
              <a:buNone/>
            </a:pPr>
            <a:r>
              <a:rPr b="1" lang="en" sz="1800">
                <a:solidFill>
                  <a:srgbClr val="073763"/>
                </a:solidFill>
              </a:rPr>
              <a:t>3) </a:t>
            </a:r>
            <a:r>
              <a:rPr b="1" lang="en" sz="1800">
                <a:solidFill>
                  <a:srgbClr val="073763"/>
                </a:solidFill>
              </a:rPr>
              <a:t>Probiotics for the Prevention of Antibiotic-Associated Diarrhea in Children</a:t>
            </a:r>
            <a:r>
              <a:rPr b="1" lang="en" sz="1400">
                <a:solidFill>
                  <a:srgbClr val="073763"/>
                </a:solidFill>
              </a:rPr>
              <a:t>. </a:t>
            </a:r>
            <a:r>
              <a:rPr b="1" lang="en" sz="1400">
                <a:solidFill>
                  <a:srgbClr val="073763"/>
                </a:solidFill>
                <a:highlight>
                  <a:schemeClr val="lt1"/>
                </a:highlight>
              </a:rPr>
              <a:t>(Szajewska H</a:t>
            </a:r>
            <a:r>
              <a:rPr b="1" baseline="30000" lang="en" sz="1400">
                <a:solidFill>
                  <a:srgbClr val="073763"/>
                </a:solidFill>
                <a:highlight>
                  <a:schemeClr val="lt1"/>
                </a:highlight>
              </a:rPr>
              <a:t>1</a:t>
            </a:r>
            <a:r>
              <a:rPr b="1" lang="en" sz="1400">
                <a:solidFill>
                  <a:srgbClr val="073763"/>
                </a:solidFill>
                <a:highlight>
                  <a:schemeClr val="lt1"/>
                </a:highlight>
              </a:rPr>
              <a:t>,Et.al, 2016)</a:t>
            </a:r>
            <a:endParaRPr b="1">
              <a:solidFill>
                <a:srgbClr val="073763"/>
              </a:solidFill>
            </a:endParaRPr>
          </a:p>
        </p:txBody>
      </p:sp>
      <p:sp>
        <p:nvSpPr>
          <p:cNvPr id="120" name="Google Shape;120;p23"/>
          <p:cNvSpPr txBox="1"/>
          <p:nvPr>
            <p:ph idx="1" type="body"/>
          </p:nvPr>
        </p:nvSpPr>
        <p:spPr>
          <a:xfrm>
            <a:off x="311700" y="1862100"/>
            <a:ext cx="8520600" cy="29232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solidFill>
                  <a:srgbClr val="434343"/>
                </a:solidFill>
                <a:highlight>
                  <a:srgbClr val="FFFFFF"/>
                </a:highlight>
              </a:rPr>
              <a:t>Criteria</a:t>
            </a:r>
            <a:endParaRPr b="1" sz="1400" u="sng">
              <a:solidFill>
                <a:srgbClr val="434343"/>
              </a:solidFill>
              <a:highlight>
                <a:srgbClr val="FFFFFF"/>
              </a:highlight>
            </a:endParaRPr>
          </a:p>
          <a:p>
            <a:pPr indent="-317500" lvl="0" marL="457200" rtl="0" algn="l">
              <a:spcBef>
                <a:spcPts val="0"/>
              </a:spcBef>
              <a:spcAft>
                <a:spcPts val="0"/>
              </a:spcAft>
              <a:buClr>
                <a:srgbClr val="434343"/>
              </a:buClr>
              <a:buSzPts val="1400"/>
              <a:buChar char="●"/>
            </a:pPr>
            <a:r>
              <a:rPr lang="en" sz="1400">
                <a:solidFill>
                  <a:srgbClr val="434343"/>
                </a:solidFill>
                <a:highlight>
                  <a:schemeClr val="lt1"/>
                </a:highlight>
              </a:rPr>
              <a:t>Pediatric patients aged 2 weeks to 18 years evaluated for the use of different probiotic to reduce or cessate antibiotic associated diarrhea. 6 taxonomic groups of probiotics and the results in relation to patients with AAD.</a:t>
            </a:r>
            <a:endParaRPr sz="1400">
              <a:solidFill>
                <a:srgbClr val="434343"/>
              </a:solidFill>
              <a:highlight>
                <a:schemeClr val="lt1"/>
              </a:highlight>
            </a:endParaRPr>
          </a:p>
          <a:p>
            <a:pPr indent="0" lvl="0" marL="0" rtl="0" algn="l">
              <a:spcBef>
                <a:spcPts val="0"/>
              </a:spcBef>
              <a:spcAft>
                <a:spcPts val="0"/>
              </a:spcAft>
              <a:buNone/>
            </a:pPr>
            <a:r>
              <a:rPr b="1" lang="en" sz="1400" u="sng">
                <a:solidFill>
                  <a:srgbClr val="434343"/>
                </a:solidFill>
                <a:highlight>
                  <a:schemeClr val="lt1"/>
                </a:highlight>
              </a:rPr>
              <a:t>Methods</a:t>
            </a:r>
            <a:endParaRPr b="1" sz="1400" u="sng">
              <a:solidFill>
                <a:srgbClr val="434343"/>
              </a:solidFill>
              <a:highlight>
                <a:schemeClr val="lt1"/>
              </a:highlight>
            </a:endParaRPr>
          </a:p>
          <a:p>
            <a:pPr indent="-317500" lvl="0" marL="457200" rtl="0" algn="l">
              <a:spcBef>
                <a:spcPts val="0"/>
              </a:spcBef>
              <a:spcAft>
                <a:spcPts val="0"/>
              </a:spcAft>
              <a:buClr>
                <a:srgbClr val="434343"/>
              </a:buClr>
              <a:buSzPts val="1400"/>
              <a:buChar char="●"/>
            </a:pPr>
            <a:r>
              <a:rPr lang="en" sz="1400">
                <a:solidFill>
                  <a:srgbClr val="434343"/>
                </a:solidFill>
              </a:rPr>
              <a:t>the Cochrane Database of Systematic Reviews and the Database of Abstracts of Reviews of Effects (DARE).  CENTRAL (Cochrane Central Register of Controlled Trials), MEDLINE, EMBASE</a:t>
            </a:r>
            <a:r>
              <a:rPr lang="en" sz="1400">
                <a:solidFill>
                  <a:srgbClr val="434343"/>
                </a:solidFill>
                <a:highlight>
                  <a:schemeClr val="lt1"/>
                </a:highlight>
              </a:rPr>
              <a:t>, PubMed.</a:t>
            </a:r>
            <a:endParaRPr sz="1400">
              <a:solidFill>
                <a:srgbClr val="434343"/>
              </a:solidFill>
              <a:highlight>
                <a:schemeClr val="lt1"/>
              </a:highlight>
            </a:endParaRPr>
          </a:p>
          <a:p>
            <a:pPr indent="0" lvl="0" marL="0" rtl="0" algn="l">
              <a:spcBef>
                <a:spcPts val="0"/>
              </a:spcBef>
              <a:spcAft>
                <a:spcPts val="0"/>
              </a:spcAft>
              <a:buNone/>
            </a:pPr>
            <a:r>
              <a:rPr b="1" lang="en" sz="1400" u="sng">
                <a:solidFill>
                  <a:srgbClr val="434343"/>
                </a:solidFill>
                <a:highlight>
                  <a:schemeClr val="lt1"/>
                </a:highlight>
              </a:rPr>
              <a:t>Studies that were included:</a:t>
            </a:r>
            <a:endParaRPr b="1" sz="1400" u="sng">
              <a:solidFill>
                <a:srgbClr val="434343"/>
              </a:solidFill>
              <a:highlight>
                <a:schemeClr val="lt1"/>
              </a:highlight>
            </a:endParaRPr>
          </a:p>
          <a:p>
            <a:pPr indent="-317500" lvl="0" marL="457200" rtl="0" algn="l">
              <a:spcBef>
                <a:spcPts val="0"/>
              </a:spcBef>
              <a:spcAft>
                <a:spcPts val="0"/>
              </a:spcAft>
              <a:buClr>
                <a:srgbClr val="434343"/>
              </a:buClr>
              <a:buSzPts val="1400"/>
              <a:buChar char="●"/>
            </a:pPr>
            <a:r>
              <a:rPr lang="en" sz="1400">
                <a:solidFill>
                  <a:srgbClr val="434343"/>
                </a:solidFill>
                <a:highlight>
                  <a:schemeClr val="lt1"/>
                </a:highlight>
              </a:rPr>
              <a:t>Systematic Review with Meta-analysis of 22 randomized control trials with 3255 pediatric patients</a:t>
            </a:r>
            <a:endParaRPr sz="1400">
              <a:solidFill>
                <a:srgbClr val="434343"/>
              </a:solidFill>
              <a:highlight>
                <a:schemeClr val="lt1"/>
              </a:highlight>
            </a:endParaRPr>
          </a:p>
          <a:p>
            <a:pPr indent="0" lvl="0" marL="914400" rtl="0" algn="l">
              <a:spcBef>
                <a:spcPts val="0"/>
              </a:spcBef>
              <a:spcAft>
                <a:spcPts val="0"/>
              </a:spcAft>
              <a:buNone/>
            </a:pPr>
            <a:r>
              <a:t/>
            </a:r>
            <a:endParaRPr sz="1400">
              <a:solidFill>
                <a:srgbClr val="434343"/>
              </a:solidFill>
              <a:highlight>
                <a:srgbClr val="FFFFFF"/>
              </a:highlight>
            </a:endParaRPr>
          </a:p>
          <a:p>
            <a:pPr indent="0" lvl="0" marL="457200" rtl="0" algn="ctr">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1565850" y="54777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73763"/>
                </a:solidFill>
              </a:rPr>
              <a:t>3) Results on the Use of Probiotics</a:t>
            </a:r>
            <a:endParaRPr b="1" sz="1800">
              <a:solidFill>
                <a:srgbClr val="073763"/>
              </a:solidFill>
            </a:endParaRPr>
          </a:p>
        </p:txBody>
      </p:sp>
      <p:sp>
        <p:nvSpPr>
          <p:cNvPr id="126" name="Google Shape;126;p24"/>
          <p:cNvSpPr txBox="1"/>
          <p:nvPr>
            <p:ph idx="1" type="body"/>
          </p:nvPr>
        </p:nvSpPr>
        <p:spPr>
          <a:xfrm>
            <a:off x="311700" y="1862100"/>
            <a:ext cx="8520600" cy="29232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solidFill>
                  <a:srgbClr val="434343"/>
                </a:solidFill>
              </a:rPr>
              <a:t>Conclusion</a:t>
            </a:r>
            <a:r>
              <a:rPr lang="en" sz="1400">
                <a:solidFill>
                  <a:srgbClr val="434343"/>
                </a:solidFill>
              </a:rPr>
              <a:t>				</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The pooled results of 21 RCTs showed that compared with placebo or no intervention, probiotics as a class reduced the risk of AAD by 52%</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Difficult to identify which probiotic correlates the best with antibiotic use. </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Recommend use of Lactobacillus rhamnosus GG (LGG) or Saccharomyces boulardii for pediatric patients on oral antibiotics</a:t>
            </a:r>
            <a:endParaRPr sz="1400">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Kefir and Yogurt had no effect on reducing the risk of AAD.</a:t>
            </a:r>
            <a:endParaRPr sz="1400">
              <a:solidFill>
                <a:srgbClr val="434343"/>
              </a:solidFill>
            </a:endParaRPr>
          </a:p>
          <a:p>
            <a:pPr indent="0" lvl="0" marL="0" rtl="0" algn="l">
              <a:spcBef>
                <a:spcPts val="0"/>
              </a:spcBef>
              <a:spcAft>
                <a:spcPts val="0"/>
              </a:spcAft>
              <a:buNone/>
            </a:pPr>
            <a:r>
              <a:t/>
            </a:r>
            <a:endParaRPr sz="1400">
              <a:solidFill>
                <a:srgbClr val="434343"/>
              </a:solidFill>
            </a:endParaRPr>
          </a:p>
          <a:p>
            <a:pPr indent="0" lvl="0" marL="0" rtl="0" algn="l">
              <a:spcBef>
                <a:spcPts val="0"/>
              </a:spcBef>
              <a:spcAft>
                <a:spcPts val="0"/>
              </a:spcAft>
              <a:buNone/>
            </a:pPr>
            <a:r>
              <a:rPr b="1" lang="en" sz="1400" u="sng">
                <a:solidFill>
                  <a:srgbClr val="434343"/>
                </a:solidFill>
              </a:rPr>
              <a:t>Limitations</a:t>
            </a:r>
            <a:endParaRPr b="1" sz="1400" u="sng">
              <a:solidFill>
                <a:srgbClr val="434343"/>
              </a:solidFill>
            </a:endParaRPr>
          </a:p>
          <a:p>
            <a:pPr indent="-317500" lvl="0" marL="457200" rtl="0" algn="l">
              <a:spcBef>
                <a:spcPts val="0"/>
              </a:spcBef>
              <a:spcAft>
                <a:spcPts val="0"/>
              </a:spcAft>
              <a:buClr>
                <a:srgbClr val="434343"/>
              </a:buClr>
              <a:buSzPts val="1400"/>
              <a:buChar char="●"/>
            </a:pPr>
            <a:r>
              <a:rPr lang="en" sz="1400">
                <a:solidFill>
                  <a:srgbClr val="434343"/>
                </a:solidFill>
              </a:rPr>
              <a:t>Affective probiotic is related to the type of antibiotic given to the pediatric patient</a:t>
            </a:r>
            <a:endParaRPr sz="1400">
              <a:solidFill>
                <a:srgbClr val="434343"/>
              </a:solidFill>
            </a:endParaRPr>
          </a:p>
          <a:p>
            <a:pPr indent="0" lvl="0" marL="0" rtl="0" algn="l">
              <a:spcBef>
                <a:spcPts val="0"/>
              </a:spcBef>
              <a:spcAft>
                <a:spcPts val="0"/>
              </a:spcAft>
              <a:buNone/>
            </a:pPr>
            <a:r>
              <a:rPr lang="en" sz="1400">
                <a:solidFill>
                  <a:srgbClr val="434343"/>
                </a:solidFill>
              </a:rPr>
              <a:t>  </a:t>
            </a:r>
            <a:endParaRPr sz="1400">
              <a:solidFill>
                <a:srgbClr val="434343"/>
              </a:solidFill>
              <a:highlight>
                <a:srgbClr val="FFFFFF"/>
              </a:highlight>
            </a:endParaRPr>
          </a:p>
          <a:p>
            <a:pPr indent="0" lvl="0" marL="914400" rtl="0" algn="l">
              <a:spcBef>
                <a:spcPts val="0"/>
              </a:spcBef>
              <a:spcAft>
                <a:spcPts val="0"/>
              </a:spcAft>
              <a:buNone/>
            </a:pPr>
            <a:r>
              <a:t/>
            </a:r>
            <a:endParaRPr sz="1200">
              <a:solidFill>
                <a:schemeClr val="dk1"/>
              </a:solidFill>
              <a:highlight>
                <a:srgbClr val="FFFFFF"/>
              </a:highlight>
            </a:endParaRPr>
          </a:p>
          <a:p>
            <a:pPr indent="0" lvl="0" marL="457200" rtl="0" algn="l">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1368325" y="166775"/>
            <a:ext cx="6362100" cy="1050900"/>
          </a:xfrm>
          <a:prstGeom prst="rect">
            <a:avLst/>
          </a:prstGeom>
          <a:solidFill>
            <a:srgbClr val="FFFFFF"/>
          </a:solidFill>
        </p:spPr>
        <p:txBody>
          <a:bodyPr anchorCtr="0" anchor="t" bIns="91425" lIns="91425" spcFirstLastPara="1" rIns="91425" wrap="square" tIns="91425">
            <a:noAutofit/>
          </a:bodyPr>
          <a:lstStyle/>
          <a:p>
            <a:pPr indent="0" lvl="0" marL="0" rtl="0" algn="ctr">
              <a:lnSpc>
                <a:spcPct val="125000"/>
              </a:lnSpc>
              <a:spcBef>
                <a:spcPts val="1600"/>
              </a:spcBef>
              <a:spcAft>
                <a:spcPts val="0"/>
              </a:spcAft>
              <a:buClr>
                <a:schemeClr val="dk1"/>
              </a:buClr>
              <a:buSzPts val="1100"/>
              <a:buFont typeface="Arial"/>
              <a:buNone/>
            </a:pPr>
            <a:r>
              <a:rPr b="1" lang="en" sz="1800">
                <a:solidFill>
                  <a:srgbClr val="073763"/>
                </a:solidFill>
              </a:rPr>
              <a:t>4) Probiotics for the prevention of Clostridium difficile-associated diarrhea in adults and children.</a:t>
            </a:r>
            <a:endParaRPr b="1" sz="1800">
              <a:solidFill>
                <a:srgbClr val="073763"/>
              </a:solidFill>
            </a:endParaRPr>
          </a:p>
          <a:p>
            <a:pPr indent="0" lvl="0" marL="0" rtl="0" algn="ctr">
              <a:spcBef>
                <a:spcPts val="1600"/>
              </a:spcBef>
              <a:spcAft>
                <a:spcPts val="0"/>
              </a:spcAft>
              <a:buNone/>
            </a:pPr>
            <a:r>
              <a:t/>
            </a:r>
            <a:endParaRPr b="1">
              <a:solidFill>
                <a:srgbClr val="073763"/>
              </a:solidFill>
            </a:endParaRPr>
          </a:p>
        </p:txBody>
      </p:sp>
      <p:sp>
        <p:nvSpPr>
          <p:cNvPr id="132" name="Google Shape;132;p25"/>
          <p:cNvSpPr txBox="1"/>
          <p:nvPr>
            <p:ph idx="1" type="body"/>
          </p:nvPr>
        </p:nvSpPr>
        <p:spPr>
          <a:xfrm>
            <a:off x="311700" y="1404900"/>
            <a:ext cx="8520600" cy="3598800"/>
          </a:xfrm>
          <a:prstGeom prst="rect">
            <a:avLst/>
          </a:prstGeom>
          <a:solidFill>
            <a:srgbClr val="FFFFFF"/>
          </a:solidFill>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lang="en" sz="1200" u="sng">
                <a:solidFill>
                  <a:srgbClr val="333333"/>
                </a:solidFill>
              </a:rPr>
              <a:t>Criteria</a:t>
            </a:r>
            <a:r>
              <a:rPr lang="en" sz="1200">
                <a:solidFill>
                  <a:srgbClr val="333333"/>
                </a:solidFill>
              </a:rPr>
              <a:t>: </a:t>
            </a:r>
            <a:endParaRPr sz="1200">
              <a:solidFill>
                <a:srgbClr val="333333"/>
              </a:solidFill>
            </a:endParaRPr>
          </a:p>
          <a:p>
            <a:pPr indent="-304800" lvl="0" marL="457200" rtl="0" algn="l">
              <a:lnSpc>
                <a:spcPct val="100000"/>
              </a:lnSpc>
              <a:spcBef>
                <a:spcPts val="0"/>
              </a:spcBef>
              <a:spcAft>
                <a:spcPts val="0"/>
              </a:spcAft>
              <a:buClr>
                <a:srgbClr val="333333"/>
              </a:buClr>
              <a:buSzPts val="1200"/>
              <a:buChar char="●"/>
            </a:pPr>
            <a:r>
              <a:rPr lang="en" sz="1200">
                <a:solidFill>
                  <a:srgbClr val="333333"/>
                </a:solidFill>
                <a:highlight>
                  <a:srgbClr val="FFFFFF"/>
                </a:highlight>
              </a:rPr>
              <a:t>Randomized controlled (placebo, alternative prophylaxis, or no treatment control) trials investigating probiotics (any strain, any dose) for prevention of CDAD, or C. difficile infection in adult (&gt; 18 years) and pediatric patients (0 to 18 years of age) receiving antibiotic therapy for any reason.</a:t>
            </a:r>
            <a:endParaRPr sz="1200">
              <a:solidFill>
                <a:srgbClr val="333333"/>
              </a:solidFill>
              <a:highlight>
                <a:srgbClr val="FFFFFF"/>
              </a:highlight>
            </a:endParaRPr>
          </a:p>
          <a:p>
            <a:pPr indent="0" lvl="0" marL="457200" rtl="0" algn="l">
              <a:lnSpc>
                <a:spcPct val="100000"/>
              </a:lnSpc>
              <a:spcBef>
                <a:spcPts val="0"/>
              </a:spcBef>
              <a:spcAft>
                <a:spcPts val="0"/>
              </a:spcAft>
              <a:buNone/>
            </a:pPr>
            <a:r>
              <a:t/>
            </a:r>
            <a:endParaRPr sz="1200" u="sng">
              <a:solidFill>
                <a:srgbClr val="333333"/>
              </a:solidFill>
            </a:endParaRPr>
          </a:p>
          <a:p>
            <a:pPr indent="0" lvl="0" marL="457200" rtl="0" algn="l">
              <a:lnSpc>
                <a:spcPct val="100000"/>
              </a:lnSpc>
              <a:spcBef>
                <a:spcPts val="0"/>
              </a:spcBef>
              <a:spcAft>
                <a:spcPts val="0"/>
              </a:spcAft>
              <a:buNone/>
            </a:pPr>
            <a:r>
              <a:rPr lang="en" sz="1200" u="sng">
                <a:solidFill>
                  <a:srgbClr val="333333"/>
                </a:solidFill>
              </a:rPr>
              <a:t>Outcomes Studied</a:t>
            </a:r>
            <a:r>
              <a:rPr lang="en" sz="1200">
                <a:solidFill>
                  <a:srgbClr val="333333"/>
                </a:solidFill>
              </a:rPr>
              <a:t>: </a:t>
            </a:r>
            <a:endParaRPr sz="1200">
              <a:solidFill>
                <a:srgbClr val="333333"/>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highlight>
                  <a:srgbClr val="FFFFFF"/>
                </a:highlight>
              </a:rPr>
              <a:t>Primary outcome was the incidence of CDAD</a:t>
            </a:r>
            <a:endParaRPr sz="1200">
              <a:solidFill>
                <a:schemeClr val="dk1"/>
              </a:solidFill>
              <a:highlight>
                <a:srgbClr val="FFFFFF"/>
              </a:highlight>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highlight>
                  <a:srgbClr val="FFFFFF"/>
                </a:highlight>
              </a:rPr>
              <a:t>Secondary outcomes included detection of </a:t>
            </a:r>
            <a:r>
              <a:rPr i="1" lang="en" sz="1200">
                <a:solidFill>
                  <a:schemeClr val="dk1"/>
                </a:solidFill>
                <a:highlight>
                  <a:srgbClr val="FFFFFF"/>
                </a:highlight>
              </a:rPr>
              <a:t>C. difficile</a:t>
            </a:r>
            <a:r>
              <a:rPr lang="en" sz="1200">
                <a:solidFill>
                  <a:schemeClr val="dk1"/>
                </a:solidFill>
                <a:highlight>
                  <a:srgbClr val="FFFFFF"/>
                </a:highlight>
              </a:rPr>
              <a:t> infection in stool, adverse events, antibiotic‐associated diarrhea (AAD) and length of hospital stay. </a:t>
            </a:r>
            <a:endParaRPr sz="1200">
              <a:solidFill>
                <a:schemeClr val="dk1"/>
              </a:solidFill>
              <a:highlight>
                <a:srgbClr val="FFFFFF"/>
              </a:highlight>
            </a:endParaRPr>
          </a:p>
          <a:p>
            <a:pPr indent="0" lvl="0" marL="0" rtl="0" algn="l">
              <a:lnSpc>
                <a:spcPct val="100000"/>
              </a:lnSpc>
              <a:spcBef>
                <a:spcPts val="0"/>
              </a:spcBef>
              <a:spcAft>
                <a:spcPts val="0"/>
              </a:spcAft>
              <a:buNone/>
            </a:pPr>
            <a:r>
              <a:t/>
            </a:r>
            <a:endParaRPr sz="1200">
              <a:solidFill>
                <a:srgbClr val="333333"/>
              </a:solidFill>
              <a:highlight>
                <a:srgbClr val="FFFFFF"/>
              </a:highlight>
            </a:endParaRPr>
          </a:p>
          <a:p>
            <a:pPr indent="0" lvl="0" marL="457200" rtl="0" algn="l">
              <a:lnSpc>
                <a:spcPct val="100000"/>
              </a:lnSpc>
              <a:spcBef>
                <a:spcPts val="0"/>
              </a:spcBef>
              <a:spcAft>
                <a:spcPts val="0"/>
              </a:spcAft>
              <a:buNone/>
            </a:pPr>
            <a:r>
              <a:rPr lang="en" sz="1200" u="sng">
                <a:solidFill>
                  <a:srgbClr val="333333"/>
                </a:solidFill>
              </a:rPr>
              <a:t>Methods</a:t>
            </a:r>
            <a:r>
              <a:rPr lang="en" sz="1200">
                <a:solidFill>
                  <a:srgbClr val="333333"/>
                </a:solidFill>
              </a:rPr>
              <a:t>: </a:t>
            </a:r>
            <a:endParaRPr sz="1200">
              <a:solidFill>
                <a:srgbClr val="333333"/>
              </a:solidFill>
            </a:endParaRPr>
          </a:p>
          <a:p>
            <a:pPr indent="-304800" lvl="0" marL="457200" rtl="0" algn="l">
              <a:lnSpc>
                <a:spcPct val="100000"/>
              </a:lnSpc>
              <a:spcBef>
                <a:spcPts val="0"/>
              </a:spcBef>
              <a:spcAft>
                <a:spcPts val="0"/>
              </a:spcAft>
              <a:buClr>
                <a:srgbClr val="333333"/>
              </a:buClr>
              <a:buSzPts val="1200"/>
              <a:buChar char="●"/>
            </a:pPr>
            <a:r>
              <a:rPr lang="en" sz="1200">
                <a:solidFill>
                  <a:srgbClr val="333333"/>
                </a:solidFill>
                <a:highlight>
                  <a:srgbClr val="FFFFFF"/>
                </a:highlight>
              </a:rPr>
              <a:t>PubMed, EMBASE, CENTRAL, and the Cochrane IBD Group Specialized Register were searched from inception to March 21, 2017.</a:t>
            </a:r>
            <a:endParaRPr sz="1200">
              <a:solidFill>
                <a:srgbClr val="333333"/>
              </a:solidFill>
              <a:highlight>
                <a:srgbClr val="FFFFFF"/>
              </a:highlight>
            </a:endParaRPr>
          </a:p>
          <a:p>
            <a:pPr indent="-304800" lvl="0" marL="457200" rtl="0" algn="l">
              <a:lnSpc>
                <a:spcPct val="100000"/>
              </a:lnSpc>
              <a:spcBef>
                <a:spcPts val="0"/>
              </a:spcBef>
              <a:spcAft>
                <a:spcPts val="0"/>
              </a:spcAft>
              <a:buClr>
                <a:srgbClr val="333333"/>
              </a:buClr>
              <a:buSzPts val="1200"/>
              <a:buChar char="●"/>
            </a:pPr>
            <a:r>
              <a:rPr lang="en" sz="1200">
                <a:solidFill>
                  <a:srgbClr val="333333"/>
                </a:solidFill>
                <a:highlight>
                  <a:srgbClr val="FFFFFF"/>
                </a:highlight>
              </a:rPr>
              <a:t>Extensive grey literature search was conducted.</a:t>
            </a:r>
            <a:endParaRPr sz="1200">
              <a:solidFill>
                <a:srgbClr val="333333"/>
              </a:solidFill>
            </a:endParaRPr>
          </a:p>
          <a:p>
            <a:pPr indent="0" lvl="0" marL="457200" rtl="0" algn="l">
              <a:lnSpc>
                <a:spcPct val="100000"/>
              </a:lnSpc>
              <a:spcBef>
                <a:spcPts val="0"/>
              </a:spcBef>
              <a:spcAft>
                <a:spcPts val="0"/>
              </a:spcAft>
              <a:buNone/>
            </a:pPr>
            <a:r>
              <a:t/>
            </a:r>
            <a:endParaRPr sz="1200">
              <a:solidFill>
                <a:srgbClr val="333333"/>
              </a:solidFill>
            </a:endParaRPr>
          </a:p>
          <a:p>
            <a:pPr indent="0" lvl="0" marL="457200" rtl="0" algn="l">
              <a:lnSpc>
                <a:spcPct val="100000"/>
              </a:lnSpc>
              <a:spcBef>
                <a:spcPts val="0"/>
              </a:spcBef>
              <a:spcAft>
                <a:spcPts val="0"/>
              </a:spcAft>
              <a:buNone/>
            </a:pPr>
            <a:r>
              <a:rPr lang="en" sz="1200" u="sng">
                <a:solidFill>
                  <a:srgbClr val="333333"/>
                </a:solidFill>
              </a:rPr>
              <a:t>Studies that were included: </a:t>
            </a:r>
            <a:endParaRPr sz="1200" u="sng">
              <a:solidFill>
                <a:srgbClr val="333333"/>
              </a:solidFill>
            </a:endParaRPr>
          </a:p>
          <a:p>
            <a:pPr indent="-304800" lvl="0" marL="457200" rtl="0" algn="l">
              <a:lnSpc>
                <a:spcPct val="100000"/>
              </a:lnSpc>
              <a:spcBef>
                <a:spcPts val="0"/>
              </a:spcBef>
              <a:spcAft>
                <a:spcPts val="0"/>
              </a:spcAft>
              <a:buClr>
                <a:srgbClr val="333333"/>
              </a:buClr>
              <a:buSzPts val="1200"/>
              <a:buChar char="●"/>
            </a:pPr>
            <a:r>
              <a:rPr lang="en" sz="1200">
                <a:solidFill>
                  <a:srgbClr val="333333"/>
                </a:solidFill>
                <a:highlight>
                  <a:srgbClr val="FFFFFF"/>
                </a:highlight>
              </a:rPr>
              <a:t>31 randomised controlled trials including 8672 participants</a:t>
            </a:r>
            <a:endParaRPr sz="1200">
              <a:solidFill>
                <a:srgbClr val="333333"/>
              </a:solidFill>
              <a:highlight>
                <a:srgbClr val="FFFFFF"/>
              </a:highlight>
            </a:endParaRPr>
          </a:p>
          <a:p>
            <a:pPr indent="-304800" lvl="0" marL="457200" rtl="0" algn="l">
              <a:lnSpc>
                <a:spcPct val="100000"/>
              </a:lnSpc>
              <a:spcBef>
                <a:spcPts val="0"/>
              </a:spcBef>
              <a:spcAft>
                <a:spcPts val="0"/>
              </a:spcAft>
              <a:buClr>
                <a:srgbClr val="333333"/>
              </a:buClr>
              <a:buSzPts val="1200"/>
              <a:buChar char="●"/>
            </a:pPr>
            <a:r>
              <a:rPr lang="en" sz="1200">
                <a:solidFill>
                  <a:srgbClr val="333333"/>
                </a:solidFill>
                <a:highlight>
                  <a:srgbClr val="FFFFFF"/>
                </a:highlight>
              </a:rPr>
              <a:t>RCT’s reporting incidence outcomes for CDAD (diarrhea and detection of </a:t>
            </a:r>
            <a:r>
              <a:rPr i="1" lang="en" sz="1200">
                <a:solidFill>
                  <a:srgbClr val="333333"/>
                </a:solidFill>
                <a:highlight>
                  <a:srgbClr val="FFFFFF"/>
                </a:highlight>
              </a:rPr>
              <a:t>C. difficile</a:t>
            </a:r>
            <a:r>
              <a:rPr lang="en" sz="1200">
                <a:solidFill>
                  <a:srgbClr val="333333"/>
                </a:solidFill>
                <a:highlight>
                  <a:srgbClr val="FFFFFF"/>
                </a:highlight>
              </a:rPr>
              <a:t> toxin in stool) or detection of </a:t>
            </a:r>
            <a:r>
              <a:rPr i="1" lang="en" sz="1200">
                <a:solidFill>
                  <a:srgbClr val="333333"/>
                </a:solidFill>
                <a:highlight>
                  <a:srgbClr val="FFFFFF"/>
                </a:highlight>
              </a:rPr>
              <a:t>C. difficile</a:t>
            </a:r>
            <a:r>
              <a:rPr lang="en" sz="1200">
                <a:solidFill>
                  <a:srgbClr val="333333"/>
                </a:solidFill>
                <a:highlight>
                  <a:srgbClr val="FFFFFF"/>
                </a:highlight>
              </a:rPr>
              <a:t> (detection of </a:t>
            </a:r>
            <a:r>
              <a:rPr i="1" lang="en" sz="1200">
                <a:solidFill>
                  <a:srgbClr val="333333"/>
                </a:solidFill>
                <a:highlight>
                  <a:srgbClr val="FFFFFF"/>
                </a:highlight>
              </a:rPr>
              <a:t>C. difficile</a:t>
            </a:r>
            <a:r>
              <a:rPr lang="en" sz="1200">
                <a:solidFill>
                  <a:srgbClr val="333333"/>
                </a:solidFill>
                <a:highlight>
                  <a:srgbClr val="FFFFFF"/>
                </a:highlight>
              </a:rPr>
              <a:t> or toxin in stool) </a:t>
            </a:r>
            <a:endParaRPr sz="1200">
              <a:solidFill>
                <a:srgbClr val="333333"/>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1565850" y="264625"/>
            <a:ext cx="6012300" cy="9324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73763"/>
                </a:solidFill>
              </a:rPr>
              <a:t>4) </a:t>
            </a:r>
            <a:r>
              <a:rPr b="1" lang="en" sz="1800">
                <a:solidFill>
                  <a:srgbClr val="073763"/>
                </a:solidFill>
              </a:rPr>
              <a:t>Probiotics for the prevention of Clostridium difficile-associated diarrhea in adults and children.</a:t>
            </a:r>
            <a:endParaRPr b="1">
              <a:solidFill>
                <a:srgbClr val="073763"/>
              </a:solidFill>
            </a:endParaRPr>
          </a:p>
        </p:txBody>
      </p:sp>
      <p:sp>
        <p:nvSpPr>
          <p:cNvPr id="138" name="Google Shape;138;p26"/>
          <p:cNvSpPr txBox="1"/>
          <p:nvPr>
            <p:ph idx="1" type="body"/>
          </p:nvPr>
        </p:nvSpPr>
        <p:spPr>
          <a:xfrm>
            <a:off x="311700" y="1328700"/>
            <a:ext cx="8520600" cy="3423000"/>
          </a:xfrm>
          <a:prstGeom prst="rect">
            <a:avLst/>
          </a:prstGeom>
          <a:solidFill>
            <a:srgbClr val="FFFFFF"/>
          </a:solidFill>
        </p:spPr>
        <p:txBody>
          <a:bodyPr anchorCtr="0" anchor="t" bIns="91425" lIns="91425" spcFirstLastPara="1" rIns="91425" wrap="square" tIns="91425">
            <a:noAutofit/>
          </a:bodyPr>
          <a:lstStyle/>
          <a:p>
            <a:pPr indent="0" lvl="0" marL="457200" rtl="0" algn="l">
              <a:spcBef>
                <a:spcPts val="0"/>
              </a:spcBef>
              <a:spcAft>
                <a:spcPts val="0"/>
              </a:spcAft>
              <a:buNone/>
            </a:pPr>
            <a:r>
              <a:rPr lang="en" sz="1200" u="sng">
                <a:solidFill>
                  <a:srgbClr val="000000"/>
                </a:solidFill>
              </a:rPr>
              <a:t>Conclusion:</a:t>
            </a:r>
            <a:endParaRPr sz="1200">
              <a:solidFill>
                <a:srgbClr val="000000"/>
              </a:solidFill>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Moderate quality evidence supports a large protective effect for probiotics (eg. </a:t>
            </a:r>
            <a:r>
              <a:rPr i="1" lang="en" sz="1200">
                <a:solidFill>
                  <a:schemeClr val="dk1"/>
                </a:solidFill>
                <a:highlight>
                  <a:srgbClr val="FFFFFF"/>
                </a:highlight>
              </a:rPr>
              <a:t>S. boulardii</a:t>
            </a:r>
            <a:r>
              <a:rPr lang="en" sz="1200">
                <a:solidFill>
                  <a:schemeClr val="dk1"/>
                </a:solidFill>
                <a:highlight>
                  <a:srgbClr val="FFFFFF"/>
                </a:highlight>
              </a:rPr>
              <a:t> or </a:t>
            </a:r>
            <a:r>
              <a:rPr i="1" lang="en" sz="1200">
                <a:solidFill>
                  <a:schemeClr val="dk1"/>
                </a:solidFill>
                <a:highlight>
                  <a:srgbClr val="FFFFFF"/>
                </a:highlight>
              </a:rPr>
              <a:t>L. acidophilus</a:t>
            </a:r>
            <a:r>
              <a:rPr lang="en" sz="1200">
                <a:solidFill>
                  <a:schemeClr val="dk1"/>
                </a:solidFill>
                <a:highlight>
                  <a:srgbClr val="FFFFFF"/>
                </a:highlight>
              </a:rPr>
              <a:t> + </a:t>
            </a:r>
            <a:r>
              <a:rPr i="1" lang="en" sz="1200">
                <a:solidFill>
                  <a:schemeClr val="dk1"/>
                </a:solidFill>
                <a:highlight>
                  <a:srgbClr val="FFFFFF"/>
                </a:highlight>
              </a:rPr>
              <a:t>L casei</a:t>
            </a:r>
            <a:r>
              <a:rPr lang="en" sz="1200">
                <a:solidFill>
                  <a:schemeClr val="dk1"/>
                </a:solidFill>
                <a:highlight>
                  <a:srgbClr val="FFFFFF"/>
                </a:highlight>
              </a:rPr>
              <a:t> at a dose of 10 to 50 billion CFUs per day) in preventing </a:t>
            </a:r>
            <a:r>
              <a:rPr i="1" lang="en" sz="1200">
                <a:solidFill>
                  <a:schemeClr val="dk1"/>
                </a:solidFill>
                <a:highlight>
                  <a:srgbClr val="FFFFFF"/>
                </a:highlight>
              </a:rPr>
              <a:t>Clostridium difficile‐</a:t>
            </a:r>
            <a:r>
              <a:rPr lang="en" sz="1200">
                <a:solidFill>
                  <a:schemeClr val="dk1"/>
                </a:solidFill>
                <a:highlight>
                  <a:srgbClr val="FFFFFF"/>
                </a:highlight>
              </a:rPr>
              <a:t>associated diarrhea.</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Probiotic prophylaxis would prevent 85 </a:t>
            </a:r>
            <a:r>
              <a:rPr i="1" lang="en" sz="1200">
                <a:solidFill>
                  <a:schemeClr val="dk1"/>
                </a:solidFill>
                <a:highlight>
                  <a:srgbClr val="FFFFFF"/>
                </a:highlight>
              </a:rPr>
              <a:t>Clostridium difficile‐</a:t>
            </a:r>
            <a:r>
              <a:rPr lang="en" sz="1200">
                <a:solidFill>
                  <a:schemeClr val="dk1"/>
                </a:solidFill>
                <a:highlight>
                  <a:srgbClr val="FFFFFF"/>
                </a:highlight>
              </a:rPr>
              <a:t>associated diarrhea episodes per 1000 patients at high risk of </a:t>
            </a:r>
            <a:r>
              <a:rPr i="1" lang="en" sz="1200">
                <a:solidFill>
                  <a:schemeClr val="dk1"/>
                </a:solidFill>
                <a:highlight>
                  <a:srgbClr val="FFFFFF"/>
                </a:highlight>
              </a:rPr>
              <a:t>C. difficile</a:t>
            </a:r>
            <a:r>
              <a:rPr lang="en" sz="1200">
                <a:solidFill>
                  <a:schemeClr val="dk1"/>
                </a:solidFill>
                <a:highlight>
                  <a:srgbClr val="FFFFFF"/>
                </a:highlight>
              </a:rPr>
              <a:t> diarrhea. (NNTB* was 12)</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Although adverse effects were reported among 32 included trials, there were more adverse events among patients in the control groups.</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Short-term use of probiotics appears to be safe and effective when used along with antibiotics in patients who are not immunocompromised or severely debilitated.</a:t>
            </a:r>
            <a:endParaRPr sz="1200">
              <a:solidFill>
                <a:schemeClr val="dk1"/>
              </a:solidFill>
              <a:highlight>
                <a:srgbClr val="FFFFFF"/>
              </a:highlight>
            </a:endParaRPr>
          </a:p>
          <a:p>
            <a:pPr indent="0" lvl="0" marL="0" rtl="0" algn="l">
              <a:spcBef>
                <a:spcPts val="0"/>
              </a:spcBef>
              <a:spcAft>
                <a:spcPts val="0"/>
              </a:spcAft>
              <a:buNone/>
            </a:pPr>
            <a:r>
              <a:t/>
            </a:r>
            <a:endParaRPr sz="1200" u="sng">
              <a:solidFill>
                <a:srgbClr val="000000"/>
              </a:solidFill>
            </a:endParaRPr>
          </a:p>
          <a:p>
            <a:pPr indent="0" lvl="0" marL="457200" rtl="0" algn="l">
              <a:spcBef>
                <a:spcPts val="0"/>
              </a:spcBef>
              <a:spcAft>
                <a:spcPts val="0"/>
              </a:spcAft>
              <a:buNone/>
            </a:pPr>
            <a:r>
              <a:rPr lang="en" sz="1200" u="sng">
                <a:solidFill>
                  <a:srgbClr val="000000"/>
                </a:solidFill>
              </a:rPr>
              <a:t>Bias/Limitations:</a:t>
            </a:r>
            <a:endParaRPr sz="1200" u="sng">
              <a:solidFill>
                <a:srgbClr val="000000"/>
              </a:solidFill>
            </a:endParaRPr>
          </a:p>
          <a:p>
            <a:pPr indent="-304800" lvl="0" marL="457200" rtl="0" algn="l">
              <a:spcBef>
                <a:spcPts val="0"/>
              </a:spcBef>
              <a:spcAft>
                <a:spcPts val="0"/>
              </a:spcAft>
              <a:buClr>
                <a:srgbClr val="000000"/>
              </a:buClr>
              <a:buSzPts val="1200"/>
              <a:buChar char="●"/>
            </a:pPr>
            <a:r>
              <a:rPr lang="en" sz="1200">
                <a:solidFill>
                  <a:schemeClr val="dk1"/>
                </a:solidFill>
                <a:highlight>
                  <a:srgbClr val="FFFFFF"/>
                </a:highlight>
              </a:rPr>
              <a:t>10 of the 31 studies were rated as having a low risk of bias, while 21 were rated as having a high or unclear risk of bias.</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Sensitivity analysis showed that the low risk of bias studies suggested a similar protective effect of probiotics as the high risk of bias studies, and a test of interaction between low and high or unclear risk of bias studies was not statistically significant (P = 0.93)</a:t>
            </a:r>
            <a:endParaRPr sz="1200">
              <a:solidFill>
                <a:schemeClr val="dk1"/>
              </a:solidFill>
              <a:highlight>
                <a:srgbClr val="FFFFFF"/>
              </a:highlight>
            </a:endParaRPr>
          </a:p>
          <a:p>
            <a:pPr indent="0" lvl="0" marL="457200" rtl="0" algn="ctr">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1691900" y="297250"/>
            <a:ext cx="6012300" cy="1222800"/>
          </a:xfrm>
          <a:prstGeom prst="rect">
            <a:avLst/>
          </a:prstGeom>
          <a:solidFill>
            <a:srgbClr val="FFFFFF"/>
          </a:solidFill>
        </p:spPr>
        <p:txBody>
          <a:bodyPr anchorCtr="0" anchor="t" bIns="91425" lIns="91425" spcFirstLastPara="1" rIns="91425" wrap="square" tIns="91425">
            <a:noAutofit/>
          </a:bodyPr>
          <a:lstStyle/>
          <a:p>
            <a:pPr indent="0" lvl="0" marL="457200" rtl="0" algn="ctr">
              <a:lnSpc>
                <a:spcPct val="115000"/>
              </a:lnSpc>
              <a:spcBef>
                <a:spcPts val="0"/>
              </a:spcBef>
              <a:spcAft>
                <a:spcPts val="1600"/>
              </a:spcAft>
              <a:buClr>
                <a:schemeClr val="dk1"/>
              </a:buClr>
              <a:buSzPts val="1100"/>
              <a:buFont typeface="Arial"/>
              <a:buNone/>
            </a:pPr>
            <a:r>
              <a:rPr b="1" lang="en" sz="1800">
                <a:solidFill>
                  <a:srgbClr val="073763"/>
                </a:solidFill>
                <a:highlight>
                  <a:srgbClr val="FFFFFF"/>
                </a:highlight>
              </a:rPr>
              <a:t>5) </a:t>
            </a:r>
            <a:r>
              <a:rPr b="1" lang="en" sz="1800">
                <a:solidFill>
                  <a:srgbClr val="073763"/>
                </a:solidFill>
                <a:highlight>
                  <a:srgbClr val="FFFFFF"/>
                </a:highlight>
              </a:rPr>
              <a:t>Systematic review with meta-analysis: Saccharomyces boulardii in the prevention of antibiotic-associated diarrhoea.</a:t>
            </a:r>
            <a:endParaRPr b="1" sz="1800">
              <a:solidFill>
                <a:srgbClr val="073763"/>
              </a:solidFill>
            </a:endParaRPr>
          </a:p>
        </p:txBody>
      </p:sp>
      <p:sp>
        <p:nvSpPr>
          <p:cNvPr id="144" name="Google Shape;144;p27"/>
          <p:cNvSpPr txBox="1"/>
          <p:nvPr>
            <p:ph idx="1" type="body"/>
          </p:nvPr>
        </p:nvSpPr>
        <p:spPr>
          <a:xfrm>
            <a:off x="958250" y="1688175"/>
            <a:ext cx="7479600" cy="3147000"/>
          </a:xfrm>
          <a:prstGeom prst="rect">
            <a:avLst/>
          </a:prstGeom>
          <a:solidFill>
            <a:srgbClr val="FFFFFF"/>
          </a:solidFill>
        </p:spPr>
        <p:txBody>
          <a:bodyPr anchorCtr="0" anchor="t" bIns="91425" lIns="91425" spcFirstLastPara="1" rIns="91425" wrap="square" tIns="91425">
            <a:noAutofit/>
          </a:bodyPr>
          <a:lstStyle/>
          <a:p>
            <a:pPr indent="0" lvl="0" marL="457200" rtl="0" algn="l">
              <a:spcBef>
                <a:spcPts val="0"/>
              </a:spcBef>
              <a:spcAft>
                <a:spcPts val="0"/>
              </a:spcAft>
              <a:buNone/>
            </a:pPr>
            <a:r>
              <a:rPr b="1" lang="en" sz="1400"/>
              <a:t>Criteria:</a:t>
            </a:r>
            <a:r>
              <a:rPr lang="en" sz="1400"/>
              <a:t>  Children and adults </a:t>
            </a:r>
            <a:r>
              <a:rPr lang="en" sz="1400"/>
              <a:t>that</a:t>
            </a:r>
            <a:r>
              <a:rPr lang="en" sz="1400"/>
              <a:t> </a:t>
            </a:r>
            <a:r>
              <a:rPr lang="en" sz="1400"/>
              <a:t>received</a:t>
            </a:r>
            <a:r>
              <a:rPr lang="en" sz="1400"/>
              <a:t> antibiotics for any reason. Patients in the experimental group received </a:t>
            </a:r>
            <a:r>
              <a:rPr i="1" lang="en" sz="1400"/>
              <a:t>S. boulardii</a:t>
            </a:r>
            <a:r>
              <a:rPr lang="en" sz="1400"/>
              <a:t> any dose/duration. The control groups </a:t>
            </a:r>
            <a:r>
              <a:rPr lang="en" sz="1400"/>
              <a:t>received placebo or no additional intervention </a:t>
            </a:r>
            <a:r>
              <a:rPr lang="en" sz="1400"/>
              <a:t> </a:t>
            </a:r>
            <a:endParaRPr sz="1400"/>
          </a:p>
          <a:p>
            <a:pPr indent="0" lvl="0" marL="457200" rtl="0" algn="l">
              <a:spcBef>
                <a:spcPts val="1600"/>
              </a:spcBef>
              <a:spcAft>
                <a:spcPts val="0"/>
              </a:spcAft>
              <a:buNone/>
            </a:pPr>
            <a:r>
              <a:rPr b="1" lang="en" sz="1400"/>
              <a:t>Methods: </a:t>
            </a:r>
            <a:r>
              <a:rPr lang="en" sz="1400"/>
              <a:t>The Cochrane Central Register of Control Trials, MEDLINE, and EMBASE databases were searched for relevant RCTs up until May 2015. Search words that were used were: diarrhea, antibiotic-associated diarrhea,</a:t>
            </a:r>
            <a:r>
              <a:rPr i="1" lang="en" sz="1400"/>
              <a:t> Clostridium difficile,</a:t>
            </a:r>
            <a:r>
              <a:rPr lang="en" sz="1400"/>
              <a:t> </a:t>
            </a:r>
            <a:r>
              <a:rPr i="1" lang="en" sz="1400"/>
              <a:t>Helicobacter pylori,</a:t>
            </a:r>
            <a:r>
              <a:rPr lang="en" sz="1400"/>
              <a:t> probiotics and </a:t>
            </a:r>
            <a:r>
              <a:rPr i="1" lang="en" sz="1400"/>
              <a:t>Saccharomyces boulardii</a:t>
            </a:r>
            <a:endParaRPr i="1" sz="1400"/>
          </a:p>
          <a:p>
            <a:pPr indent="0" lvl="0" marL="457200" rtl="0" algn="l">
              <a:spcBef>
                <a:spcPts val="1600"/>
              </a:spcBef>
              <a:spcAft>
                <a:spcPts val="1600"/>
              </a:spcAft>
              <a:buNone/>
            </a:pPr>
            <a:r>
              <a:rPr b="1" lang="en" sz="1400"/>
              <a:t>Studies that were included</a:t>
            </a:r>
            <a:r>
              <a:rPr b="1" lang="en" sz="1400"/>
              <a:t>: </a:t>
            </a:r>
            <a:r>
              <a:rPr lang="en" sz="1400"/>
              <a:t>21 randomized control trials (4780 participants: 2441 in the experimental group and 2339 in the control group) Children and adults age not specified. 12 trials - placebo control studies, 15 trials- Adult, 6 trials- children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1565850" y="311225"/>
            <a:ext cx="6012300" cy="10566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73763"/>
                </a:solidFill>
                <a:highlight>
                  <a:srgbClr val="FFFFFF"/>
                </a:highlight>
              </a:rPr>
              <a:t>5) Systematic review with meta-analysis: Saccharomyces boulardii in the prevention of antibiotic-associated diarrhoea.</a:t>
            </a:r>
            <a:endParaRPr b="1">
              <a:solidFill>
                <a:srgbClr val="073763"/>
              </a:solidFill>
            </a:endParaRPr>
          </a:p>
        </p:txBody>
      </p:sp>
      <p:sp>
        <p:nvSpPr>
          <p:cNvPr id="150" name="Google Shape;150;p28"/>
          <p:cNvSpPr txBox="1"/>
          <p:nvPr>
            <p:ph idx="1" type="body"/>
          </p:nvPr>
        </p:nvSpPr>
        <p:spPr>
          <a:xfrm>
            <a:off x="398625" y="1441250"/>
            <a:ext cx="8520600" cy="35343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34343"/>
                </a:solidFill>
              </a:rPr>
              <a:t>Major Findings: </a:t>
            </a:r>
            <a:endParaRPr b="1" sz="1200">
              <a:solidFill>
                <a:srgbClr val="434343"/>
              </a:solidFill>
            </a:endParaRPr>
          </a:p>
          <a:p>
            <a:pPr indent="-304800" lvl="0" marL="457200" rtl="0" algn="l">
              <a:spcBef>
                <a:spcPts val="1600"/>
              </a:spcBef>
              <a:spcAft>
                <a:spcPts val="0"/>
              </a:spcAft>
              <a:buClr>
                <a:srgbClr val="434343"/>
              </a:buClr>
              <a:buSzPts val="1200"/>
              <a:buChar char="●"/>
            </a:pPr>
            <a:r>
              <a:rPr lang="en" sz="1200">
                <a:solidFill>
                  <a:srgbClr val="434343"/>
                </a:solidFill>
              </a:rPr>
              <a:t>Treatment with S. boulardii compared with placebo or no treatment decreased the risk of AAD in patients treated with antibiotics from 18.7% to 8.5% (RR: 0.47, 95% CI: .38-.057, random effect model). </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For every 10 patients receiving daily S. boulardii with antibiotics, one fewer would develop AAD. (NNT: 10, 95% CI: 9-13)</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There was a reduction in AAD in both children and adults. In </a:t>
            </a:r>
            <a:r>
              <a:rPr lang="en" sz="1200">
                <a:solidFill>
                  <a:srgbClr val="434343"/>
                </a:solidFill>
              </a:rPr>
              <a:t>children</a:t>
            </a:r>
            <a:r>
              <a:rPr lang="en" sz="1200">
                <a:solidFill>
                  <a:srgbClr val="434343"/>
                </a:solidFill>
              </a:rPr>
              <a:t> compared with placebo or no treatment, S. boulardii reduced the risk of diarrhea from 20.9% to 8.8% (6 RCTs n=1653, RR: 0.43 95% CI: .30-.60, NNT: 9, 95% CI: 7-12 ) In adults: reduced risk of diarrhea from 17.4% to 8.2% (15 RCTs RR= .49 95% CI: 0.38-0.63 NNT 11)</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Significant evidence also showed that S. boulardii may </a:t>
            </a:r>
            <a:r>
              <a:rPr lang="en" sz="1200">
                <a:solidFill>
                  <a:srgbClr val="434343"/>
                </a:solidFill>
              </a:rPr>
              <a:t>reduce</a:t>
            </a:r>
            <a:r>
              <a:rPr lang="en" sz="1200">
                <a:solidFill>
                  <a:srgbClr val="434343"/>
                </a:solidFill>
              </a:rPr>
              <a:t> the risk of C.difficile- associated diarrhea in children.  </a:t>
            </a:r>
            <a:endParaRPr sz="1200">
              <a:solidFill>
                <a:srgbClr val="434343"/>
              </a:solidFill>
            </a:endParaRPr>
          </a:p>
          <a:p>
            <a:pPr indent="0" lvl="0" marL="0" rtl="0" algn="l">
              <a:spcBef>
                <a:spcPts val="1600"/>
              </a:spcBef>
              <a:spcAft>
                <a:spcPts val="0"/>
              </a:spcAft>
              <a:buNone/>
            </a:pPr>
            <a:r>
              <a:rPr b="1" lang="en" sz="1200">
                <a:solidFill>
                  <a:srgbClr val="434343"/>
                </a:solidFill>
              </a:rPr>
              <a:t>Limitations/Bais</a:t>
            </a:r>
            <a:r>
              <a:rPr b="1" lang="en" sz="1200">
                <a:solidFill>
                  <a:srgbClr val="434343"/>
                </a:solidFill>
              </a:rPr>
              <a:t>:</a:t>
            </a:r>
            <a:r>
              <a:rPr b="1" lang="en" sz="1400">
                <a:solidFill>
                  <a:srgbClr val="434343"/>
                </a:solidFill>
              </a:rPr>
              <a:t> </a:t>
            </a:r>
            <a:endParaRPr b="1" sz="1400">
              <a:solidFill>
                <a:srgbClr val="434343"/>
              </a:solidFill>
            </a:endParaRPr>
          </a:p>
          <a:p>
            <a:pPr indent="-304800" lvl="0" marL="457200" rtl="0" algn="l">
              <a:spcBef>
                <a:spcPts val="1600"/>
              </a:spcBef>
              <a:spcAft>
                <a:spcPts val="0"/>
              </a:spcAft>
              <a:buClr>
                <a:srgbClr val="434343"/>
              </a:buClr>
              <a:buSzPts val="1200"/>
              <a:buChar char="●"/>
            </a:pPr>
            <a:r>
              <a:rPr lang="en" sz="1200">
                <a:solidFill>
                  <a:srgbClr val="434343"/>
                </a:solidFill>
              </a:rPr>
              <a:t> A  limitation was that the trials included varied in methodological quality. Only 2 of the articles chosen were at low risk of bias. There were also inconsistencies between the articles in the way they defined AAD/ diarrhea. Many trials had a small </a:t>
            </a:r>
            <a:r>
              <a:rPr lang="en" sz="1200">
                <a:solidFill>
                  <a:srgbClr val="434343"/>
                </a:solidFill>
              </a:rPr>
              <a:t>sample</a:t>
            </a:r>
            <a:r>
              <a:rPr lang="en" sz="1200">
                <a:solidFill>
                  <a:srgbClr val="434343"/>
                </a:solidFill>
              </a:rPr>
              <a:t> size or lacked sample size calculations. </a:t>
            </a:r>
            <a:r>
              <a:rPr lang="en" sz="1200">
                <a:solidFill>
                  <a:srgbClr val="434343"/>
                </a:solidFill>
              </a:rPr>
              <a:t>Article</a:t>
            </a:r>
            <a:r>
              <a:rPr lang="en" sz="1200">
                <a:solidFill>
                  <a:srgbClr val="434343"/>
                </a:solidFill>
              </a:rPr>
              <a:t> is from Poland and includes adults. </a:t>
            </a:r>
            <a:endParaRPr b="1" sz="1200">
              <a:solidFill>
                <a:srgbClr val="434343"/>
              </a:solidFill>
            </a:endParaRPr>
          </a:p>
          <a:p>
            <a:pPr indent="0" lvl="0" marL="0" rtl="0" algn="l">
              <a:spcBef>
                <a:spcPts val="0"/>
              </a:spcBef>
              <a:spcAft>
                <a:spcPts val="0"/>
              </a:spcAft>
              <a:buNone/>
            </a:pPr>
            <a:r>
              <a:t/>
            </a:r>
            <a:endParaRPr b="1" sz="1400"/>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1565850" y="54777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Summary of Mini CAT Grid</a:t>
            </a:r>
            <a:endParaRPr b="1">
              <a:solidFill>
                <a:srgbClr val="073763"/>
              </a:solidFill>
            </a:endParaRPr>
          </a:p>
          <a:p>
            <a:pPr indent="0" lvl="0" marL="0" rtl="0" algn="ctr">
              <a:spcBef>
                <a:spcPts val="0"/>
              </a:spcBef>
              <a:spcAft>
                <a:spcPts val="0"/>
              </a:spcAft>
              <a:buNone/>
            </a:pPr>
            <a:r>
              <a:t/>
            </a:r>
            <a:endParaRPr b="1">
              <a:solidFill>
                <a:srgbClr val="073763"/>
              </a:solidFill>
            </a:endParaRPr>
          </a:p>
        </p:txBody>
      </p:sp>
      <p:sp>
        <p:nvSpPr>
          <p:cNvPr id="156" name="Google Shape;156;p29"/>
          <p:cNvSpPr txBox="1"/>
          <p:nvPr>
            <p:ph idx="1" type="body"/>
          </p:nvPr>
        </p:nvSpPr>
        <p:spPr>
          <a:xfrm>
            <a:off x="311700" y="1629425"/>
            <a:ext cx="8520600" cy="31560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highlight>
                <a:srgbClr val="FFFFFF"/>
              </a:highlight>
            </a:endParaRPr>
          </a:p>
          <a:p>
            <a:pPr indent="-317500" lvl="0" marL="457200" rtl="0" algn="l">
              <a:spcBef>
                <a:spcPts val="0"/>
              </a:spcBef>
              <a:spcAft>
                <a:spcPts val="0"/>
              </a:spcAft>
              <a:buClr>
                <a:schemeClr val="dk1"/>
              </a:buClr>
              <a:buSzPts val="1400"/>
              <a:buAutoNum type="arabicPeriod"/>
            </a:pPr>
            <a:r>
              <a:rPr lang="en" sz="1400">
                <a:solidFill>
                  <a:schemeClr val="dk1"/>
                </a:solidFill>
                <a:highlight>
                  <a:srgbClr val="FFFFFF"/>
                </a:highlight>
              </a:rPr>
              <a:t>The level of evidence involved systematic review, meta analysis and randomized control trials. </a:t>
            </a:r>
            <a:endParaRPr sz="1400">
              <a:solidFill>
                <a:schemeClr val="dk1"/>
              </a:solidFill>
              <a:highlight>
                <a:srgbClr val="FFFFFF"/>
              </a:highlight>
            </a:endParaRPr>
          </a:p>
          <a:p>
            <a:pPr indent="-317500" lvl="0" marL="457200" rtl="0" algn="l">
              <a:spcBef>
                <a:spcPts val="0"/>
              </a:spcBef>
              <a:spcAft>
                <a:spcPts val="0"/>
              </a:spcAft>
              <a:buClr>
                <a:schemeClr val="dk1"/>
              </a:buClr>
              <a:buSzPts val="1400"/>
              <a:buAutoNum type="arabicPeriod"/>
            </a:pPr>
            <a:r>
              <a:rPr lang="en" sz="1400">
                <a:solidFill>
                  <a:schemeClr val="dk1"/>
                </a:solidFill>
                <a:highlight>
                  <a:srgbClr val="FFFFFF"/>
                </a:highlight>
              </a:rPr>
              <a:t>Sample settings included multiple RCTs and involved 3,000 to 12,000 participants.  </a:t>
            </a:r>
            <a:endParaRPr sz="1400">
              <a:solidFill>
                <a:schemeClr val="dk1"/>
              </a:solidFill>
              <a:highlight>
                <a:srgbClr val="FFFFFF"/>
              </a:highlight>
            </a:endParaRPr>
          </a:p>
          <a:p>
            <a:pPr indent="-317500" lvl="0" marL="457200" rtl="0" algn="l">
              <a:spcBef>
                <a:spcPts val="0"/>
              </a:spcBef>
              <a:spcAft>
                <a:spcPts val="0"/>
              </a:spcAft>
              <a:buClr>
                <a:schemeClr val="dk1"/>
              </a:buClr>
              <a:buSzPts val="1400"/>
              <a:buAutoNum type="arabicPeriod"/>
            </a:pPr>
            <a:r>
              <a:rPr lang="en" sz="1400">
                <a:solidFill>
                  <a:schemeClr val="dk1"/>
                </a:solidFill>
                <a:highlight>
                  <a:srgbClr val="FFFFFF"/>
                </a:highlight>
              </a:rPr>
              <a:t>Outcomes studied:</a:t>
            </a:r>
            <a:endParaRPr sz="1400">
              <a:solidFill>
                <a:schemeClr val="dk1"/>
              </a:solidFill>
              <a:highlight>
                <a:srgbClr val="FFFFFF"/>
              </a:highlight>
            </a:endParaRPr>
          </a:p>
          <a:p>
            <a:pPr indent="-317500" lvl="1" marL="914400" rtl="0" algn="l">
              <a:spcBef>
                <a:spcPts val="0"/>
              </a:spcBef>
              <a:spcAft>
                <a:spcPts val="0"/>
              </a:spcAft>
              <a:buClr>
                <a:schemeClr val="dk1"/>
              </a:buClr>
              <a:buSzPts val="1400"/>
              <a:buChar char="○"/>
            </a:pPr>
            <a:r>
              <a:rPr lang="en">
                <a:solidFill>
                  <a:schemeClr val="dk1"/>
                </a:solidFill>
                <a:highlight>
                  <a:srgbClr val="FFFFFF"/>
                </a:highlight>
              </a:rPr>
              <a:t>Prevention/treatment of AAD</a:t>
            </a:r>
            <a:endParaRPr>
              <a:solidFill>
                <a:schemeClr val="dk1"/>
              </a:solidFill>
              <a:highlight>
                <a:srgbClr val="FFFFFF"/>
              </a:highlight>
            </a:endParaRPr>
          </a:p>
          <a:p>
            <a:pPr indent="-317500" lvl="1" marL="914400" rtl="0" algn="l">
              <a:spcBef>
                <a:spcPts val="0"/>
              </a:spcBef>
              <a:spcAft>
                <a:spcPts val="0"/>
              </a:spcAft>
              <a:buClr>
                <a:schemeClr val="dk1"/>
              </a:buClr>
              <a:buSzPts val="1400"/>
              <a:buChar char="○"/>
            </a:pPr>
            <a:r>
              <a:rPr lang="en">
                <a:solidFill>
                  <a:schemeClr val="dk1"/>
                </a:solidFill>
                <a:highlight>
                  <a:srgbClr val="FFFFFF"/>
                </a:highlight>
              </a:rPr>
              <a:t>Probiotic use is dependent on type of antibiotic treatment</a:t>
            </a:r>
            <a:endParaRPr>
              <a:solidFill>
                <a:schemeClr val="dk1"/>
              </a:solidFill>
              <a:highlight>
                <a:srgbClr val="FFFFFF"/>
              </a:highlight>
            </a:endParaRPr>
          </a:p>
          <a:p>
            <a:pPr indent="-317500" lvl="1" marL="914400" rtl="0" algn="l">
              <a:spcBef>
                <a:spcPts val="0"/>
              </a:spcBef>
              <a:spcAft>
                <a:spcPts val="0"/>
              </a:spcAft>
              <a:buClr>
                <a:schemeClr val="dk1"/>
              </a:buClr>
              <a:buSzPts val="1400"/>
              <a:buChar char="○"/>
            </a:pPr>
            <a:r>
              <a:rPr lang="en">
                <a:solidFill>
                  <a:schemeClr val="dk1"/>
                </a:solidFill>
                <a:highlight>
                  <a:srgbClr val="FFFFFF"/>
                </a:highlight>
              </a:rPr>
              <a:t>Probiotics for the prevention of Clostridium difficile-associated diarrhea in adults and children</a:t>
            </a:r>
            <a:endParaRPr>
              <a:solidFill>
                <a:schemeClr val="dk1"/>
              </a:solidFill>
              <a:highlight>
                <a:srgbClr val="FFFFFF"/>
              </a:highlight>
            </a:endParaRPr>
          </a:p>
          <a:p>
            <a:pPr indent="-317500" lvl="1" marL="914400" rtl="0" algn="l">
              <a:spcBef>
                <a:spcPts val="0"/>
              </a:spcBef>
              <a:spcAft>
                <a:spcPts val="0"/>
              </a:spcAft>
              <a:buClr>
                <a:schemeClr val="dk1"/>
              </a:buClr>
              <a:buSzPts val="1400"/>
              <a:buChar char="○"/>
            </a:pPr>
            <a:r>
              <a:rPr lang="en">
                <a:solidFill>
                  <a:schemeClr val="dk1"/>
                </a:solidFill>
                <a:highlight>
                  <a:srgbClr val="FFFFFF"/>
                </a:highlight>
              </a:rPr>
              <a:t>There is evidence that probiotics are beneficial and outweigh the risks</a:t>
            </a:r>
            <a:endParaRPr>
              <a:solidFill>
                <a:schemeClr val="dk1"/>
              </a:solidFill>
              <a:highlight>
                <a:srgbClr val="FFFFFF"/>
              </a:highlight>
            </a:endParaRPr>
          </a:p>
          <a:p>
            <a:pPr indent="-317500" lvl="0" marL="457200" rtl="0" algn="l">
              <a:spcBef>
                <a:spcPts val="0"/>
              </a:spcBef>
              <a:spcAft>
                <a:spcPts val="0"/>
              </a:spcAft>
              <a:buClr>
                <a:schemeClr val="dk1"/>
              </a:buClr>
              <a:buSzPts val="1400"/>
              <a:buAutoNum type="arabicPeriod"/>
            </a:pPr>
            <a:r>
              <a:rPr lang="en" sz="1400">
                <a:solidFill>
                  <a:schemeClr val="dk1"/>
                </a:solidFill>
                <a:highlight>
                  <a:srgbClr val="FFFFFF"/>
                </a:highlight>
              </a:rPr>
              <a:t>The systematic review and meta analyses that were included in in this </a:t>
            </a:r>
            <a:r>
              <a:rPr lang="en" sz="1400">
                <a:solidFill>
                  <a:schemeClr val="dk1"/>
                </a:solidFill>
                <a:highlight>
                  <a:srgbClr val="FFFFFF"/>
                </a:highlight>
              </a:rPr>
              <a:t>appraisal stated that many trials included had high risk of bias, however the biases were not significant enough to invalidate the results. Minimal heterogeneity was detected when comparing.</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1565850" y="516700"/>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Clinical</a:t>
            </a:r>
            <a:r>
              <a:rPr b="1" lang="en">
                <a:solidFill>
                  <a:srgbClr val="073763"/>
                </a:solidFill>
              </a:rPr>
              <a:t> Bottom Line </a:t>
            </a:r>
            <a:endParaRPr b="1">
              <a:solidFill>
                <a:srgbClr val="073763"/>
              </a:solidFill>
            </a:endParaRPr>
          </a:p>
          <a:p>
            <a:pPr indent="0" lvl="0" marL="0" rtl="0" algn="ctr">
              <a:spcBef>
                <a:spcPts val="0"/>
              </a:spcBef>
              <a:spcAft>
                <a:spcPts val="0"/>
              </a:spcAft>
              <a:buNone/>
            </a:pPr>
            <a:r>
              <a:t/>
            </a:r>
            <a:endParaRPr b="1">
              <a:solidFill>
                <a:srgbClr val="073763"/>
              </a:solidFill>
            </a:endParaRPr>
          </a:p>
        </p:txBody>
      </p:sp>
      <p:sp>
        <p:nvSpPr>
          <p:cNvPr id="162" name="Google Shape;162;p30"/>
          <p:cNvSpPr txBox="1"/>
          <p:nvPr>
            <p:ph idx="1" type="body"/>
          </p:nvPr>
        </p:nvSpPr>
        <p:spPr>
          <a:xfrm>
            <a:off x="472825" y="1454550"/>
            <a:ext cx="4336500" cy="3554100"/>
          </a:xfrm>
          <a:prstGeom prst="rect">
            <a:avLst/>
          </a:prstGeom>
          <a:solidFill>
            <a:srgbClr val="FFFFFF"/>
          </a:solidFill>
        </p:spPr>
        <p:txBody>
          <a:bodyPr anchorCtr="0" anchor="t" bIns="91425" lIns="91425" spcFirstLastPara="1" rIns="91425" wrap="square" tIns="91425">
            <a:noAutofit/>
          </a:bodyPr>
          <a:lstStyle/>
          <a:p>
            <a:pPr indent="-342900" lvl="0" marL="457200" rtl="0" algn="ctr">
              <a:spcBef>
                <a:spcPts val="0"/>
              </a:spcBef>
              <a:spcAft>
                <a:spcPts val="0"/>
              </a:spcAft>
              <a:buSzPts val="1800"/>
              <a:buChar char="●"/>
            </a:pPr>
            <a:r>
              <a:rPr lang="en"/>
              <a:t>The highest levels of evidence state that providing probiotics to children on antibiotics reduces the incidence of antibiotic-associated diarrhea. </a:t>
            </a:r>
            <a:endParaRPr/>
          </a:p>
          <a:p>
            <a:pPr indent="-342900" lvl="0" marL="457200" rtl="0" algn="ctr">
              <a:spcBef>
                <a:spcPts val="0"/>
              </a:spcBef>
              <a:spcAft>
                <a:spcPts val="0"/>
              </a:spcAft>
              <a:buSzPts val="1800"/>
              <a:buChar char="●"/>
            </a:pPr>
            <a:r>
              <a:rPr lang="en"/>
              <a:t>We would recommend that parents administer probiotics (particularly  Lactobacillus rhamnosus or Saccharomyces boulardii) during antibiotic use in children up until the age of 18. </a:t>
            </a:r>
            <a:endParaRPr/>
          </a:p>
        </p:txBody>
      </p:sp>
      <p:pic>
        <p:nvPicPr>
          <p:cNvPr id="163" name="Google Shape;163;p30"/>
          <p:cNvPicPr preferRelativeResize="0"/>
          <p:nvPr/>
        </p:nvPicPr>
        <p:blipFill>
          <a:blip r:embed="rId3">
            <a:alphaModFix/>
          </a:blip>
          <a:stretch>
            <a:fillRect/>
          </a:stretch>
        </p:blipFill>
        <p:spPr>
          <a:xfrm>
            <a:off x="3616375" y="1319700"/>
            <a:ext cx="6060573" cy="38238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1"/>
          <p:cNvSpPr txBox="1"/>
          <p:nvPr>
            <p:ph type="title"/>
          </p:nvPr>
        </p:nvSpPr>
        <p:spPr>
          <a:xfrm>
            <a:off x="1565850" y="516700"/>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References</a:t>
            </a:r>
            <a:endParaRPr b="1">
              <a:solidFill>
                <a:srgbClr val="073763"/>
              </a:solidFill>
            </a:endParaRPr>
          </a:p>
          <a:p>
            <a:pPr indent="0" lvl="0" marL="0" rtl="0" algn="ctr">
              <a:spcBef>
                <a:spcPts val="0"/>
              </a:spcBef>
              <a:spcAft>
                <a:spcPts val="0"/>
              </a:spcAft>
              <a:buNone/>
            </a:pPr>
            <a:r>
              <a:t/>
            </a:r>
            <a:endParaRPr b="1">
              <a:solidFill>
                <a:srgbClr val="073763"/>
              </a:solidFill>
            </a:endParaRPr>
          </a:p>
        </p:txBody>
      </p:sp>
      <p:sp>
        <p:nvSpPr>
          <p:cNvPr id="169" name="Google Shape;169;p31"/>
          <p:cNvSpPr txBox="1"/>
          <p:nvPr>
            <p:ph idx="1" type="body"/>
          </p:nvPr>
        </p:nvSpPr>
        <p:spPr>
          <a:xfrm>
            <a:off x="311700" y="1557300"/>
            <a:ext cx="8520600" cy="31620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1)</a:t>
            </a:r>
            <a:r>
              <a:rPr lang="en" sz="1200">
                <a:solidFill>
                  <a:schemeClr val="dk1"/>
                </a:solidFill>
                <a:highlight>
                  <a:srgbClr val="FFFFFF"/>
                </a:highlight>
              </a:rPr>
              <a:t> </a:t>
            </a:r>
            <a:r>
              <a:rPr b="1" lang="en" sz="1200" u="sng">
                <a:solidFill>
                  <a:srgbClr val="1155CC"/>
                </a:solidFill>
                <a:highlight>
                  <a:srgbClr val="FFFFFF"/>
                </a:highlight>
                <a:hlinkClick r:id="rId3"/>
              </a:rPr>
              <a:t>Probiotics for the prevention of pediatric antibiotic‐associated diarrhea</a:t>
            </a:r>
            <a:endParaRPr b="1" sz="1200" u="sng">
              <a:solidFill>
                <a:srgbClr val="1155CC"/>
              </a:solidFill>
              <a:highlight>
                <a:srgbClr val="FFFFFF"/>
              </a:highlight>
              <a:hlinkClick r:id="rId4"/>
            </a:endParaRPr>
          </a:p>
          <a:p>
            <a:pPr indent="0" lvl="0" marL="0" rtl="0" algn="l">
              <a:spcBef>
                <a:spcPts val="0"/>
              </a:spcBef>
              <a:spcAft>
                <a:spcPts val="0"/>
              </a:spcAft>
              <a:buNone/>
            </a:pPr>
            <a:r>
              <a:rPr lang="en" sz="1200">
                <a:solidFill>
                  <a:schemeClr val="dk1"/>
                </a:solidFill>
                <a:highlight>
                  <a:srgbClr val="FFFFFF"/>
                </a:highlight>
              </a:rPr>
              <a:t>Joshua Z Goldenberg, Lyubov Lytvyn, Justin Steurich, Patricia Parkin, Sanjay Mahant</a:t>
            </a:r>
            <a:endParaRPr sz="1200">
              <a:solidFill>
                <a:schemeClr val="dk1"/>
              </a:solidFill>
              <a:highlight>
                <a:srgbClr val="FFFFFF"/>
              </a:highlight>
            </a:endParaRPr>
          </a:p>
          <a:p>
            <a:pPr indent="0" lvl="0" marL="0" rtl="0" algn="l">
              <a:spcBef>
                <a:spcPts val="0"/>
              </a:spcBef>
              <a:spcAft>
                <a:spcPts val="0"/>
              </a:spcAft>
              <a:buNone/>
            </a:pPr>
            <a:r>
              <a:t/>
            </a:r>
            <a:endParaRPr b="1" sz="1200">
              <a:solidFill>
                <a:schemeClr val="dk1"/>
              </a:solidFill>
              <a:highlight>
                <a:srgbClr val="FFFFFF"/>
              </a:highlight>
            </a:endParaRPr>
          </a:p>
          <a:p>
            <a:pPr indent="0" lvl="0" marL="0" rtl="0" algn="l">
              <a:spcBef>
                <a:spcPts val="0"/>
              </a:spcBef>
              <a:spcAft>
                <a:spcPts val="0"/>
              </a:spcAft>
              <a:buNone/>
            </a:pPr>
            <a:r>
              <a:rPr b="1" lang="en" sz="1200">
                <a:solidFill>
                  <a:schemeClr val="dk1"/>
                </a:solidFill>
                <a:highlight>
                  <a:srgbClr val="FFFFFF"/>
                </a:highlight>
              </a:rPr>
              <a:t>2)</a:t>
            </a:r>
            <a:r>
              <a:rPr lang="en" sz="1200">
                <a:solidFill>
                  <a:schemeClr val="dk1"/>
                </a:solidFill>
                <a:highlight>
                  <a:srgbClr val="FFFFFF"/>
                </a:highlight>
              </a:rPr>
              <a:t> </a:t>
            </a:r>
            <a:r>
              <a:rPr b="1" lang="en" sz="1200" u="sng">
                <a:solidFill>
                  <a:srgbClr val="1155CC"/>
                </a:solidFill>
                <a:highlight>
                  <a:srgbClr val="FFFFFF"/>
                </a:highlight>
                <a:hlinkClick r:id="rId5"/>
              </a:rPr>
              <a:t>Probiotics for the prevention and treatment of antibiotic-associated diarrhea: a systematic review and meta-analysis.</a:t>
            </a:r>
            <a:r>
              <a:rPr b="1" lang="en" sz="1200">
                <a:solidFill>
                  <a:schemeClr val="dk1"/>
                </a:solidFill>
                <a:highlight>
                  <a:srgbClr val="FFFFFF"/>
                </a:highlight>
              </a:rPr>
              <a:t> </a:t>
            </a:r>
            <a:r>
              <a:rPr lang="en" sz="1200">
                <a:solidFill>
                  <a:schemeClr val="dk1"/>
                </a:solidFill>
                <a:highlight>
                  <a:srgbClr val="FFFFFF"/>
                </a:highlight>
              </a:rPr>
              <a:t>Hempel S</a:t>
            </a:r>
            <a:r>
              <a:rPr baseline="30000" lang="en" sz="1200">
                <a:solidFill>
                  <a:schemeClr val="dk1"/>
                </a:solidFill>
                <a:highlight>
                  <a:srgbClr val="FFFFFF"/>
                </a:highlight>
              </a:rPr>
              <a:t>1</a:t>
            </a:r>
            <a:r>
              <a:rPr lang="en" sz="1200">
                <a:solidFill>
                  <a:schemeClr val="dk1"/>
                </a:solidFill>
                <a:highlight>
                  <a:srgbClr val="FFFFFF"/>
                </a:highlight>
              </a:rPr>
              <a:t>, Newberry SJ, Maher AR, Wang Z, Miles JN, Shanman R, Johnsen B, Shekelle PG.</a:t>
            </a:r>
            <a:endParaRPr sz="1200">
              <a:solidFill>
                <a:schemeClr val="dk1"/>
              </a:solidFill>
              <a:highlight>
                <a:srgbClr val="FFFFFF"/>
              </a:highlight>
            </a:endParaRPr>
          </a:p>
          <a:p>
            <a:pPr indent="0" lvl="0" marL="0" rtl="0" algn="l">
              <a:spcBef>
                <a:spcPts val="0"/>
              </a:spcBef>
              <a:spcAft>
                <a:spcPts val="0"/>
              </a:spcAft>
              <a:buNone/>
            </a:pPr>
            <a:r>
              <a:t/>
            </a:r>
            <a:endParaRPr b="1" sz="1200">
              <a:solidFill>
                <a:schemeClr val="dk1"/>
              </a:solidFill>
              <a:highlight>
                <a:srgbClr val="FFFFFF"/>
              </a:highlight>
            </a:endParaRPr>
          </a:p>
          <a:p>
            <a:pPr indent="0" lvl="0" marL="0" rtl="0" algn="l">
              <a:lnSpc>
                <a:spcPct val="100000"/>
              </a:lnSpc>
              <a:spcBef>
                <a:spcPts val="0"/>
              </a:spcBef>
              <a:spcAft>
                <a:spcPts val="0"/>
              </a:spcAft>
              <a:buNone/>
            </a:pPr>
            <a:r>
              <a:rPr b="1" lang="en" sz="1200">
                <a:solidFill>
                  <a:schemeClr val="dk1"/>
                </a:solidFill>
                <a:highlight>
                  <a:srgbClr val="FFFFFF"/>
                </a:highlight>
              </a:rPr>
              <a:t>3)</a:t>
            </a:r>
            <a:r>
              <a:rPr lang="en" sz="1200">
                <a:solidFill>
                  <a:schemeClr val="dk1"/>
                </a:solidFill>
                <a:highlight>
                  <a:srgbClr val="FFFFFF"/>
                </a:highlight>
              </a:rPr>
              <a:t> </a:t>
            </a:r>
            <a:r>
              <a:rPr b="1" lang="en" sz="1200" u="sng">
                <a:solidFill>
                  <a:srgbClr val="1155CC"/>
                </a:solidFill>
                <a:highlight>
                  <a:srgbClr val="FFFFFF"/>
                </a:highlight>
                <a:hlinkClick r:id="rId6"/>
              </a:rPr>
              <a:t>Probiotics for the Prevention of Antibiotic-Associated Diarrhea in Children.</a:t>
            </a:r>
            <a:r>
              <a:rPr lang="en" sz="1200">
                <a:solidFill>
                  <a:schemeClr val="dk1"/>
                </a:solidFill>
                <a:highlight>
                  <a:srgbClr val="FFFFFF"/>
                </a:highlight>
              </a:rPr>
              <a:t> Szajewska H</a:t>
            </a:r>
            <a:r>
              <a:rPr baseline="30000" lang="en" sz="1200">
                <a:solidFill>
                  <a:schemeClr val="dk1"/>
                </a:solidFill>
                <a:highlight>
                  <a:srgbClr val="FFFFFF"/>
                </a:highlight>
              </a:rPr>
              <a:t>1</a:t>
            </a:r>
            <a:r>
              <a:rPr lang="en" sz="1200">
                <a:solidFill>
                  <a:schemeClr val="dk1"/>
                </a:solidFill>
                <a:highlight>
                  <a:srgbClr val="FFFFFF"/>
                </a:highlight>
              </a:rPr>
              <a:t>, Canani RB, Guarino A, Hojsak I, Indrio F, Kolacek S, Orel R, Shamir R, Vandenplas Y, van Goudoever JB, Weizman Z</a:t>
            </a:r>
            <a:endParaRPr sz="1200">
              <a:solidFill>
                <a:schemeClr val="dk1"/>
              </a:solidFill>
              <a:highlight>
                <a:srgbClr val="FFFFFF"/>
              </a:highlight>
            </a:endParaRPr>
          </a:p>
          <a:p>
            <a:pPr indent="0" lvl="0" marL="0" rtl="0" algn="l">
              <a:lnSpc>
                <a:spcPct val="100000"/>
              </a:lnSpc>
              <a:spcBef>
                <a:spcPts val="0"/>
              </a:spcBef>
              <a:spcAft>
                <a:spcPts val="0"/>
              </a:spcAft>
              <a:buNone/>
            </a:pPr>
            <a:r>
              <a:t/>
            </a:r>
            <a:endParaRPr sz="1200">
              <a:solidFill>
                <a:schemeClr val="dk1"/>
              </a:solidFill>
              <a:highlight>
                <a:srgbClr val="FFFFFF"/>
              </a:highlight>
            </a:endParaRPr>
          </a:p>
          <a:p>
            <a:pPr indent="0" lvl="0" marL="0" rtl="0" algn="l">
              <a:lnSpc>
                <a:spcPct val="100000"/>
              </a:lnSpc>
              <a:spcBef>
                <a:spcPts val="600"/>
              </a:spcBef>
              <a:spcAft>
                <a:spcPts val="0"/>
              </a:spcAft>
              <a:buNone/>
            </a:pPr>
            <a:r>
              <a:rPr b="1" lang="en" sz="1200">
                <a:solidFill>
                  <a:schemeClr val="dk1"/>
                </a:solidFill>
                <a:highlight>
                  <a:srgbClr val="FFFFFF"/>
                </a:highlight>
              </a:rPr>
              <a:t>4)</a:t>
            </a:r>
            <a:r>
              <a:rPr lang="en" sz="1200">
                <a:solidFill>
                  <a:schemeClr val="dk1"/>
                </a:solidFill>
                <a:highlight>
                  <a:srgbClr val="FFFFFF"/>
                </a:highlight>
              </a:rPr>
              <a:t> </a:t>
            </a:r>
            <a:r>
              <a:rPr b="1" lang="en" sz="1200" u="sng">
                <a:solidFill>
                  <a:srgbClr val="1155CC"/>
                </a:solidFill>
                <a:highlight>
                  <a:srgbClr val="FFFFFF"/>
                </a:highlight>
                <a:hlinkClick r:id="rId7"/>
              </a:rPr>
              <a:t>Probiotics for the prevention of Clostridium difficile-associated diarrhea in adults and children.</a:t>
            </a:r>
            <a:endParaRPr b="1" sz="1200" u="sng">
              <a:solidFill>
                <a:srgbClr val="1155CC"/>
              </a:solidFill>
              <a:highlight>
                <a:srgbClr val="FFFFFF"/>
              </a:highlight>
              <a:hlinkClick r:id="rId8"/>
            </a:endParaRPr>
          </a:p>
          <a:p>
            <a:pPr indent="0" lvl="0" marL="0" rtl="0" algn="l">
              <a:lnSpc>
                <a:spcPct val="65217"/>
              </a:lnSpc>
              <a:spcBef>
                <a:spcPts val="600"/>
              </a:spcBef>
              <a:spcAft>
                <a:spcPts val="0"/>
              </a:spcAft>
              <a:buNone/>
            </a:pPr>
            <a:r>
              <a:rPr lang="en" sz="1200">
                <a:solidFill>
                  <a:schemeClr val="dk1"/>
                </a:solidFill>
                <a:highlight>
                  <a:srgbClr val="FFFFFF"/>
                </a:highlight>
              </a:rPr>
              <a:t>Goldenberg JZ</a:t>
            </a:r>
            <a:r>
              <a:rPr baseline="30000" lang="en" sz="1200">
                <a:solidFill>
                  <a:schemeClr val="dk1"/>
                </a:solidFill>
                <a:highlight>
                  <a:srgbClr val="FFFFFF"/>
                </a:highlight>
              </a:rPr>
              <a:t>1</a:t>
            </a:r>
            <a:r>
              <a:rPr lang="en" sz="1200">
                <a:solidFill>
                  <a:schemeClr val="dk1"/>
                </a:solidFill>
                <a:highlight>
                  <a:srgbClr val="FFFFFF"/>
                </a:highlight>
              </a:rPr>
              <a:t>, Yap C, Lytvyn L, Lo CK, Beardsley J, Mertz D, Johnston BC.</a:t>
            </a:r>
            <a:endParaRPr sz="1200">
              <a:solidFill>
                <a:schemeClr val="dk1"/>
              </a:solidFill>
              <a:highlight>
                <a:srgbClr val="FFFFFF"/>
              </a:highlight>
            </a:endParaRPr>
          </a:p>
          <a:p>
            <a:pPr indent="0" lvl="0" marL="0" rtl="0" algn="l">
              <a:spcBef>
                <a:spcPts val="600"/>
              </a:spcBef>
              <a:spcAft>
                <a:spcPts val="0"/>
              </a:spcAft>
              <a:buClr>
                <a:schemeClr val="dk1"/>
              </a:buClr>
              <a:buSzPts val="1100"/>
              <a:buFont typeface="Arial"/>
              <a:buNone/>
            </a:pPr>
            <a:r>
              <a:rPr b="1" lang="en" sz="1200">
                <a:solidFill>
                  <a:schemeClr val="dk1"/>
                </a:solidFill>
                <a:highlight>
                  <a:srgbClr val="FFFFFF"/>
                </a:highlight>
              </a:rPr>
              <a:t>5)</a:t>
            </a:r>
            <a:r>
              <a:rPr lang="en" sz="1200">
                <a:solidFill>
                  <a:schemeClr val="dk1"/>
                </a:solidFill>
                <a:highlight>
                  <a:srgbClr val="FFFFFF"/>
                </a:highlight>
              </a:rPr>
              <a:t> </a:t>
            </a:r>
            <a:r>
              <a:rPr b="1" lang="en" sz="1200" u="sng">
                <a:solidFill>
                  <a:srgbClr val="1155CC"/>
                </a:solidFill>
                <a:highlight>
                  <a:srgbClr val="FFFFFF"/>
                </a:highlight>
                <a:hlinkClick r:id="rId9"/>
              </a:rPr>
              <a:t>Systematic review with meta-analysis: Saccharomyces boulardii in the prevention of antibiotic-associated diarrhoea.</a:t>
            </a:r>
            <a:r>
              <a:rPr b="1" lang="en" sz="1200">
                <a:solidFill>
                  <a:schemeClr val="dk1"/>
                </a:solidFill>
                <a:highlight>
                  <a:srgbClr val="FFFFFF"/>
                </a:highlight>
              </a:rPr>
              <a:t> </a:t>
            </a:r>
            <a:r>
              <a:rPr lang="en" sz="1200">
                <a:solidFill>
                  <a:schemeClr val="dk1"/>
                </a:solidFill>
                <a:highlight>
                  <a:srgbClr val="FFFFFF"/>
                </a:highlight>
              </a:rPr>
              <a:t>Szajewska H, Kołodziej M.</a:t>
            </a:r>
            <a:endParaRPr sz="1200">
              <a:solidFill>
                <a:schemeClr val="dk1"/>
              </a:solidFill>
              <a:highlight>
                <a:srgbClr val="FFFFFF"/>
              </a:highlight>
            </a:endParaRPr>
          </a:p>
          <a:p>
            <a:pPr indent="0" lvl="0" marL="0" rtl="0" algn="l">
              <a:spcBef>
                <a:spcPts val="600"/>
              </a:spcBef>
              <a:spcAft>
                <a:spcPts val="0"/>
              </a:spcAft>
              <a:buClr>
                <a:schemeClr val="dk1"/>
              </a:buClr>
              <a:buSzPts val="1100"/>
              <a:buFont typeface="Arial"/>
              <a:buNone/>
            </a:pPr>
            <a:r>
              <a:rPr lang="en" sz="1200">
                <a:solidFill>
                  <a:schemeClr val="dk1"/>
                </a:solidFill>
                <a:highlight>
                  <a:srgbClr val="FFFFFF"/>
                </a:highlight>
              </a:rPr>
              <a:t> </a:t>
            </a:r>
            <a:endParaRPr sz="1200">
              <a:solidFill>
                <a:schemeClr val="dk1"/>
              </a:solidFill>
              <a:highlight>
                <a:srgbClr val="FFFFFF"/>
              </a:highlight>
            </a:endParaRPr>
          </a:p>
          <a:p>
            <a:pPr indent="0" lvl="0" marL="914400" rtl="0" algn="l">
              <a:spcBef>
                <a:spcPts val="0"/>
              </a:spcBef>
              <a:spcAft>
                <a:spcPts val="0"/>
              </a:spcAft>
              <a:buNone/>
            </a:pPr>
            <a:r>
              <a:t/>
            </a:r>
            <a:endParaRPr sz="1200">
              <a:solidFill>
                <a:schemeClr val="dk1"/>
              </a:solidFill>
              <a:highlight>
                <a:srgbClr val="FFFFFF"/>
              </a:highlight>
            </a:endParaRPr>
          </a:p>
          <a:p>
            <a:pPr indent="0" lvl="0" marL="457200" rtl="0" algn="ctr">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1801350" y="53537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Clinical </a:t>
            </a:r>
            <a:r>
              <a:rPr b="1" lang="en">
                <a:solidFill>
                  <a:srgbClr val="073763"/>
                </a:solidFill>
              </a:rPr>
              <a:t>Scenario</a:t>
            </a:r>
            <a:r>
              <a:rPr b="1" lang="en">
                <a:solidFill>
                  <a:srgbClr val="073763"/>
                </a:solidFill>
              </a:rPr>
              <a:t> </a:t>
            </a:r>
            <a:endParaRPr b="1">
              <a:solidFill>
                <a:srgbClr val="073763"/>
              </a:solidFill>
            </a:endParaRPr>
          </a:p>
        </p:txBody>
      </p:sp>
      <p:sp>
        <p:nvSpPr>
          <p:cNvPr id="61" name="Google Shape;61;p14"/>
          <p:cNvSpPr txBox="1"/>
          <p:nvPr>
            <p:ph idx="1" type="body"/>
          </p:nvPr>
        </p:nvSpPr>
        <p:spPr>
          <a:xfrm>
            <a:off x="1140250" y="1517225"/>
            <a:ext cx="3716700" cy="29943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1600"/>
              </a:spcAft>
              <a:buNone/>
            </a:pPr>
            <a:r>
              <a:rPr lang="en"/>
              <a:t>Moshe, a 4 year old patient with strep throat will need to be treated with antibiotics.  Last time he was on antibiotics he developed diarrhea.  His mother wonders whether taking probiotics will lessen the chance of diarrhea developing.  What can you tell her?</a:t>
            </a:r>
            <a:endParaRPr/>
          </a:p>
        </p:txBody>
      </p:sp>
      <p:pic>
        <p:nvPicPr>
          <p:cNvPr id="62" name="Google Shape;62;p14"/>
          <p:cNvPicPr preferRelativeResize="0"/>
          <p:nvPr/>
        </p:nvPicPr>
        <p:blipFill rotWithShape="1">
          <a:blip r:embed="rId3">
            <a:alphaModFix/>
          </a:blip>
          <a:srcRect b="22408" l="0" r="0" t="0"/>
          <a:stretch/>
        </p:blipFill>
        <p:spPr>
          <a:xfrm>
            <a:off x="5423025" y="1517225"/>
            <a:ext cx="2657824" cy="2994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1471450" y="53537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Clinical Question </a:t>
            </a:r>
            <a:endParaRPr b="1">
              <a:solidFill>
                <a:srgbClr val="073763"/>
              </a:solidFill>
            </a:endParaRPr>
          </a:p>
        </p:txBody>
      </p:sp>
      <p:sp>
        <p:nvSpPr>
          <p:cNvPr id="68" name="Google Shape;68;p15"/>
          <p:cNvSpPr txBox="1"/>
          <p:nvPr>
            <p:ph idx="1" type="body"/>
          </p:nvPr>
        </p:nvSpPr>
        <p:spPr>
          <a:xfrm>
            <a:off x="311700" y="1547538"/>
            <a:ext cx="8520600" cy="9204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2400"/>
              <a:t>Do probiotics safely and effectively prevent AAD in pediatric patients?</a:t>
            </a:r>
            <a:endParaRPr sz="2400"/>
          </a:p>
          <a:p>
            <a:pPr indent="0" lvl="0" marL="0" rtl="0" algn="ctr">
              <a:spcBef>
                <a:spcPts val="1600"/>
              </a:spcBef>
              <a:spcAft>
                <a:spcPts val="1600"/>
              </a:spcAft>
              <a:buNone/>
            </a:pPr>
            <a:r>
              <a:t/>
            </a:r>
            <a:endParaRPr/>
          </a:p>
        </p:txBody>
      </p:sp>
      <p:pic>
        <p:nvPicPr>
          <p:cNvPr id="69" name="Google Shape;69;p15"/>
          <p:cNvPicPr preferRelativeResize="0"/>
          <p:nvPr/>
        </p:nvPicPr>
        <p:blipFill>
          <a:blip r:embed="rId3">
            <a:alphaModFix/>
          </a:blip>
          <a:stretch>
            <a:fillRect/>
          </a:stretch>
        </p:blipFill>
        <p:spPr>
          <a:xfrm>
            <a:off x="2575731" y="2535525"/>
            <a:ext cx="3695081" cy="2531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1801350" y="53537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PICO SEARCH TERMS</a:t>
            </a:r>
            <a:endParaRPr b="1">
              <a:solidFill>
                <a:srgbClr val="073763"/>
              </a:solidFill>
            </a:endParaRPr>
          </a:p>
        </p:txBody>
      </p:sp>
      <p:graphicFrame>
        <p:nvGraphicFramePr>
          <p:cNvPr id="75" name="Google Shape;75;p16"/>
          <p:cNvGraphicFramePr/>
          <p:nvPr/>
        </p:nvGraphicFramePr>
        <p:xfrm>
          <a:off x="1018600" y="1236850"/>
          <a:ext cx="3000000" cy="3000000"/>
        </p:xfrm>
        <a:graphic>
          <a:graphicData uri="http://schemas.openxmlformats.org/drawingml/2006/table">
            <a:tbl>
              <a:tblPr>
                <a:noFill/>
                <a:tableStyleId>{FEAE0CCB-64FD-4BB4-A5D6-CF1B16009140}</a:tableStyleId>
              </a:tblPr>
              <a:tblGrid>
                <a:gridCol w="1793225"/>
                <a:gridCol w="1793225"/>
                <a:gridCol w="1793225"/>
                <a:gridCol w="1793225"/>
              </a:tblGrid>
              <a:tr h="410200">
                <a:tc>
                  <a:txBody>
                    <a:bodyPr>
                      <a:noAutofit/>
                    </a:bodyPr>
                    <a:lstStyle/>
                    <a:p>
                      <a:pPr indent="0" lvl="0" marL="0" rtl="0" algn="ctr">
                        <a:spcBef>
                          <a:spcPts val="0"/>
                        </a:spcBef>
                        <a:spcAft>
                          <a:spcPts val="0"/>
                        </a:spcAft>
                        <a:buNone/>
                      </a:pPr>
                      <a:r>
                        <a:rPr b="1" lang="en">
                          <a:solidFill>
                            <a:srgbClr val="434343"/>
                          </a:solidFill>
                        </a:rPr>
                        <a:t>P</a:t>
                      </a:r>
                      <a:endParaRPr b="1">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b="1" lang="en">
                          <a:solidFill>
                            <a:srgbClr val="434343"/>
                          </a:solidFill>
                        </a:rPr>
                        <a:t>I </a:t>
                      </a:r>
                      <a:endParaRPr b="1">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b="1" lang="en">
                          <a:solidFill>
                            <a:srgbClr val="434343"/>
                          </a:solidFill>
                        </a:rPr>
                        <a:t>C</a:t>
                      </a:r>
                      <a:endParaRPr b="1">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b="1" lang="en">
                          <a:solidFill>
                            <a:srgbClr val="434343"/>
                          </a:solidFill>
                        </a:rPr>
                        <a:t>O</a:t>
                      </a:r>
                      <a:endParaRPr b="1">
                        <a:solidFill>
                          <a:srgbClr val="434343"/>
                        </a:solidFill>
                      </a:endParaRPr>
                    </a:p>
                  </a:txBody>
                  <a:tcPr marT="91425" marB="91425" marR="91425" marL="91425">
                    <a:solidFill>
                      <a:srgbClr val="FFFFFF"/>
                    </a:solidFill>
                  </a:tcPr>
                </a:tc>
              </a:tr>
              <a:tr h="629275">
                <a:tc>
                  <a:txBody>
                    <a:bodyPr>
                      <a:noAutofit/>
                    </a:bodyPr>
                    <a:lstStyle/>
                    <a:p>
                      <a:pPr indent="0" lvl="0" marL="0" rtl="0" algn="ctr">
                        <a:spcBef>
                          <a:spcPts val="0"/>
                        </a:spcBef>
                        <a:spcAft>
                          <a:spcPts val="0"/>
                        </a:spcAft>
                        <a:buNone/>
                      </a:pPr>
                      <a:r>
                        <a:rPr lang="en">
                          <a:solidFill>
                            <a:srgbClr val="434343"/>
                          </a:solidFill>
                        </a:rPr>
                        <a:t>Pediatric Patients on Antibiotics </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Probiotics</a:t>
                      </a:r>
                      <a:endParaRPr>
                        <a:solidFill>
                          <a:srgbClr val="434343"/>
                        </a:solidFill>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en">
                          <a:solidFill>
                            <a:srgbClr val="434343"/>
                          </a:solidFill>
                        </a:rPr>
                        <a:t>No intervention </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Prevent Diarrhea </a:t>
                      </a:r>
                      <a:endParaRPr>
                        <a:solidFill>
                          <a:srgbClr val="434343"/>
                        </a:solidFill>
                      </a:endParaRPr>
                    </a:p>
                  </a:txBody>
                  <a:tcPr marT="91425" marB="91425" marR="91425" marL="91425">
                    <a:solidFill>
                      <a:srgbClr val="FFFFFF"/>
                    </a:solidFill>
                  </a:tcPr>
                </a:tc>
              </a:tr>
              <a:tr h="848325">
                <a:tc>
                  <a:txBody>
                    <a:bodyPr>
                      <a:noAutofit/>
                    </a:bodyPr>
                    <a:lstStyle/>
                    <a:p>
                      <a:pPr indent="0" lvl="0" marL="0" rtl="0" algn="ctr">
                        <a:spcBef>
                          <a:spcPts val="0"/>
                        </a:spcBef>
                        <a:spcAft>
                          <a:spcPts val="0"/>
                        </a:spcAft>
                        <a:buNone/>
                      </a:pPr>
                      <a:r>
                        <a:rPr lang="en">
                          <a:solidFill>
                            <a:srgbClr val="434343"/>
                          </a:solidFill>
                        </a:rPr>
                        <a:t>Patients taking antibiotics in the pediatric population</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Prophylactic probiotics </a:t>
                      </a:r>
                      <a:endParaRPr>
                        <a:solidFill>
                          <a:srgbClr val="434343"/>
                        </a:solidFill>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rPr lang="en">
                          <a:solidFill>
                            <a:srgbClr val="434343"/>
                          </a:solidFill>
                        </a:rPr>
                        <a:t>Placebo </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Reduced Incidence of Diarrhea </a:t>
                      </a:r>
                      <a:endParaRPr>
                        <a:solidFill>
                          <a:srgbClr val="434343"/>
                        </a:solidFill>
                      </a:endParaRPr>
                    </a:p>
                  </a:txBody>
                  <a:tcPr marT="91425" marB="91425" marR="91425" marL="91425">
                    <a:solidFill>
                      <a:srgbClr val="FFFFFF"/>
                    </a:solidFill>
                  </a:tcPr>
                </a:tc>
              </a:tr>
              <a:tr h="848325">
                <a:tc>
                  <a:txBody>
                    <a:bodyPr>
                      <a:noAutofit/>
                    </a:bodyPr>
                    <a:lstStyle/>
                    <a:p>
                      <a:pPr indent="0" lvl="0" marL="0" rtl="0" algn="ctr">
                        <a:spcBef>
                          <a:spcPts val="0"/>
                        </a:spcBef>
                        <a:spcAft>
                          <a:spcPts val="0"/>
                        </a:spcAft>
                        <a:buNone/>
                      </a:pPr>
                      <a:r>
                        <a:rPr lang="en">
                          <a:solidFill>
                            <a:srgbClr val="434343"/>
                          </a:solidFill>
                        </a:rPr>
                        <a:t>Antibiotic-</a:t>
                      </a:r>
                      <a:endParaRPr>
                        <a:solidFill>
                          <a:srgbClr val="434343"/>
                        </a:solidFill>
                      </a:endParaRPr>
                    </a:p>
                    <a:p>
                      <a:pPr indent="0" lvl="0" marL="0" rtl="0" algn="ctr">
                        <a:spcBef>
                          <a:spcPts val="0"/>
                        </a:spcBef>
                        <a:spcAft>
                          <a:spcPts val="0"/>
                        </a:spcAft>
                        <a:buNone/>
                      </a:pPr>
                      <a:r>
                        <a:rPr lang="en">
                          <a:solidFill>
                            <a:srgbClr val="434343"/>
                          </a:solidFill>
                        </a:rPr>
                        <a:t>Associated Diarrhea</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Pediatric Probiotics </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Prevent gastrointestinal </a:t>
                      </a:r>
                      <a:r>
                        <a:rPr lang="en">
                          <a:solidFill>
                            <a:srgbClr val="434343"/>
                          </a:solidFill>
                        </a:rPr>
                        <a:t>disturbance</a:t>
                      </a:r>
                      <a:endParaRPr>
                        <a:solidFill>
                          <a:srgbClr val="434343"/>
                        </a:solidFill>
                      </a:endParaRPr>
                    </a:p>
                  </a:txBody>
                  <a:tcPr marT="91425" marB="91425" marR="91425" marL="91425">
                    <a:solidFill>
                      <a:srgbClr val="FFFFFF"/>
                    </a:solidFill>
                  </a:tcPr>
                </a:tc>
              </a:tr>
              <a:tr h="918025">
                <a:tc>
                  <a:txBody>
                    <a:bodyPr>
                      <a:noAutofit/>
                    </a:bodyPr>
                    <a:lstStyle/>
                    <a:p>
                      <a:pPr indent="0" lvl="0" marL="0" rtl="0" algn="ctr">
                        <a:spcBef>
                          <a:spcPts val="0"/>
                        </a:spcBef>
                        <a:spcAft>
                          <a:spcPts val="0"/>
                        </a:spcAft>
                        <a:buNone/>
                      </a:pPr>
                      <a:r>
                        <a:t/>
                      </a:r>
                      <a:endParaRPr>
                        <a:solidFill>
                          <a:srgbClr val="434343"/>
                        </a:solidFill>
                      </a:endParaRPr>
                    </a:p>
                  </a:txBody>
                  <a:tcPr marT="91425" marB="91425" marR="91425" marL="91425">
                    <a:solidFill>
                      <a:srgbClr val="FFFFFF"/>
                    </a:solidFill>
                  </a:tcPr>
                </a:tc>
                <a:tc>
                  <a:txBody>
                    <a:bodyPr>
                      <a:noAutofit/>
                    </a:bodyPr>
                    <a:lstStyle/>
                    <a:p>
                      <a:pPr indent="0" lvl="0" marL="0" rtl="0" algn="l">
                        <a:lnSpc>
                          <a:spcPct val="115000"/>
                        </a:lnSpc>
                        <a:spcBef>
                          <a:spcPts val="0"/>
                        </a:spcBef>
                        <a:spcAft>
                          <a:spcPts val="1600"/>
                        </a:spcAft>
                        <a:buClr>
                          <a:schemeClr val="dk1"/>
                        </a:buClr>
                        <a:buSzPts val="1100"/>
                        <a:buFont typeface="Arial"/>
                        <a:buNone/>
                      </a:pPr>
                      <a:r>
                        <a:rPr i="1" lang="en">
                          <a:solidFill>
                            <a:srgbClr val="434343"/>
                          </a:solidFill>
                          <a:highlight>
                            <a:srgbClr val="FFFFFF"/>
                          </a:highlight>
                        </a:rPr>
                        <a:t>Saccharomyces boulardii </a:t>
                      </a:r>
                      <a:endParaRPr i="1">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t/>
                      </a:r>
                      <a:endParaRPr>
                        <a:solidFill>
                          <a:srgbClr val="434343"/>
                        </a:solidFill>
                      </a:endParaRPr>
                    </a:p>
                  </a:txBody>
                  <a:tcPr marT="91425" marB="91425" marR="91425" marL="91425">
                    <a:solidFill>
                      <a:srgbClr val="FFFFFF"/>
                    </a:solidFill>
                  </a:tcPr>
                </a:tc>
                <a:tc>
                  <a:txBody>
                    <a:bodyPr>
                      <a:noAutofit/>
                    </a:bodyPr>
                    <a:lstStyle/>
                    <a:p>
                      <a:pPr indent="0" lvl="0" marL="0" rtl="0" algn="ctr">
                        <a:spcBef>
                          <a:spcPts val="0"/>
                        </a:spcBef>
                        <a:spcAft>
                          <a:spcPts val="0"/>
                        </a:spcAft>
                        <a:buNone/>
                      </a:pPr>
                      <a:r>
                        <a:rPr lang="en">
                          <a:solidFill>
                            <a:srgbClr val="434343"/>
                          </a:solidFill>
                        </a:rPr>
                        <a:t>Lessen Diarrhea</a:t>
                      </a:r>
                      <a:endParaRPr>
                        <a:solidFill>
                          <a:srgbClr val="434343"/>
                        </a:solidFill>
                      </a:endParaRPr>
                    </a:p>
                  </a:txBody>
                  <a:tcPr marT="91425" marB="91425" marR="91425" marL="91425">
                    <a:solidFill>
                      <a:srgbClr val="FFFFF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1801350" y="53537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Search Method </a:t>
            </a:r>
            <a:endParaRPr b="1">
              <a:solidFill>
                <a:srgbClr val="073763"/>
              </a:solidFill>
            </a:endParaRPr>
          </a:p>
        </p:txBody>
      </p:sp>
      <p:sp>
        <p:nvSpPr>
          <p:cNvPr id="81" name="Google Shape;81;p17"/>
          <p:cNvSpPr txBox="1"/>
          <p:nvPr>
            <p:ph idx="1" type="body"/>
          </p:nvPr>
        </p:nvSpPr>
        <p:spPr>
          <a:xfrm>
            <a:off x="311700" y="1465500"/>
            <a:ext cx="8520600" cy="18303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400" u="sng"/>
              <a:t>Search Terms Used:</a:t>
            </a:r>
            <a:endParaRPr sz="1400" u="sng"/>
          </a:p>
          <a:p>
            <a:pPr indent="0" lvl="0" marL="0" rtl="0" algn="ctr">
              <a:spcBef>
                <a:spcPts val="1600"/>
              </a:spcBef>
              <a:spcAft>
                <a:spcPts val="0"/>
              </a:spcAft>
              <a:buNone/>
            </a:pPr>
            <a:r>
              <a:rPr lang="en" sz="1400"/>
              <a:t>-Probiotic use for the prevention of diarrhea in pediatric patients on antibiotics</a:t>
            </a:r>
            <a:endParaRPr sz="1400"/>
          </a:p>
          <a:p>
            <a:pPr indent="0" lvl="0" marL="0" rtl="0" algn="ctr">
              <a:spcBef>
                <a:spcPts val="1600"/>
              </a:spcBef>
              <a:spcAft>
                <a:spcPts val="0"/>
              </a:spcAft>
              <a:buNone/>
            </a:pPr>
            <a:r>
              <a:rPr lang="en" sz="1400"/>
              <a:t>-The effect of probiotic prophylaxis in reducing diarrhea in pediatric populations</a:t>
            </a:r>
            <a:endParaRPr sz="1400"/>
          </a:p>
          <a:p>
            <a:pPr indent="0" lvl="0" marL="0" rtl="0" algn="ctr">
              <a:spcBef>
                <a:spcPts val="1600"/>
              </a:spcBef>
              <a:spcAft>
                <a:spcPts val="1600"/>
              </a:spcAft>
              <a:buNone/>
            </a:pPr>
            <a:r>
              <a:rPr lang="en" sz="1400"/>
              <a:t>-The role of probiotics in preventing diarrhea in pediatric patients</a:t>
            </a:r>
            <a:endParaRPr sz="1400"/>
          </a:p>
        </p:txBody>
      </p:sp>
      <p:sp>
        <p:nvSpPr>
          <p:cNvPr id="82" name="Google Shape;82;p17"/>
          <p:cNvSpPr txBox="1"/>
          <p:nvPr/>
        </p:nvSpPr>
        <p:spPr>
          <a:xfrm>
            <a:off x="1002600" y="3649450"/>
            <a:ext cx="7138800" cy="10710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34343"/>
                </a:solidFill>
              </a:rPr>
              <a:t>Number of results that were applicable to our clinical question: </a:t>
            </a:r>
            <a:endParaRPr b="1">
              <a:solidFill>
                <a:srgbClr val="434343"/>
              </a:solidFill>
            </a:endParaRPr>
          </a:p>
          <a:p>
            <a:pPr indent="0" lvl="0" marL="0" rtl="0" algn="ctr">
              <a:spcBef>
                <a:spcPts val="0"/>
              </a:spcBef>
              <a:spcAft>
                <a:spcPts val="0"/>
              </a:spcAft>
              <a:buNone/>
            </a:pPr>
            <a:r>
              <a:rPr lang="en">
                <a:solidFill>
                  <a:srgbClr val="434343"/>
                </a:solidFill>
              </a:rPr>
              <a:t>Pubmed Results Yielded-</a:t>
            </a:r>
            <a:r>
              <a:rPr lang="en"/>
              <a:t> </a:t>
            </a:r>
            <a:r>
              <a:rPr lang="en">
                <a:solidFill>
                  <a:srgbClr val="FF0000"/>
                </a:solidFill>
              </a:rPr>
              <a:t>27</a:t>
            </a:r>
            <a:endParaRPr>
              <a:solidFill>
                <a:srgbClr val="FF0000"/>
              </a:solidFill>
            </a:endParaRPr>
          </a:p>
          <a:p>
            <a:pPr indent="0" lvl="0" marL="0" rtl="0" algn="ctr">
              <a:spcBef>
                <a:spcPts val="0"/>
              </a:spcBef>
              <a:spcAft>
                <a:spcPts val="0"/>
              </a:spcAft>
              <a:buNone/>
            </a:pPr>
            <a:r>
              <a:rPr lang="en">
                <a:solidFill>
                  <a:srgbClr val="434343"/>
                </a:solidFill>
              </a:rPr>
              <a:t>Chocrane results yielded-</a:t>
            </a:r>
            <a:r>
              <a:rPr lang="en"/>
              <a:t> </a:t>
            </a:r>
            <a:r>
              <a:rPr lang="en">
                <a:solidFill>
                  <a:srgbClr val="FF0000"/>
                </a:solidFill>
              </a:rPr>
              <a:t>12</a:t>
            </a:r>
            <a:endParaRPr>
              <a:solidFill>
                <a:srgbClr val="FF0000"/>
              </a:solidFill>
            </a:endParaRPr>
          </a:p>
          <a:p>
            <a:pPr indent="0" lvl="0" marL="0" rtl="0" algn="ctr">
              <a:spcBef>
                <a:spcPts val="0"/>
              </a:spcBef>
              <a:spcAft>
                <a:spcPts val="0"/>
              </a:spcAft>
              <a:buNone/>
            </a:pPr>
            <a:r>
              <a:rPr lang="en">
                <a:solidFill>
                  <a:srgbClr val="434343"/>
                </a:solidFill>
              </a:rPr>
              <a:t>TRIP Database-</a:t>
            </a:r>
            <a:r>
              <a:rPr lang="en">
                <a:solidFill>
                  <a:srgbClr val="FF0000"/>
                </a:solidFill>
              </a:rPr>
              <a:t>150</a:t>
            </a:r>
            <a:endParaRPr>
              <a:solidFill>
                <a:srgbClr val="FF0000"/>
              </a:solidFill>
            </a:endParaRPr>
          </a:p>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1512050" y="95825"/>
            <a:ext cx="6012300" cy="6171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3763"/>
                </a:solidFill>
              </a:rPr>
              <a:t>Articles Selected for Appraisal</a:t>
            </a:r>
            <a:endParaRPr b="1">
              <a:solidFill>
                <a:srgbClr val="073763"/>
              </a:solidFill>
            </a:endParaRPr>
          </a:p>
        </p:txBody>
      </p:sp>
      <p:sp>
        <p:nvSpPr>
          <p:cNvPr id="88" name="Google Shape;88;p18"/>
          <p:cNvSpPr txBox="1"/>
          <p:nvPr>
            <p:ph idx="1" type="body"/>
          </p:nvPr>
        </p:nvSpPr>
        <p:spPr>
          <a:xfrm>
            <a:off x="321450" y="1497550"/>
            <a:ext cx="8501100" cy="3349200"/>
          </a:xfrm>
          <a:prstGeom prst="rect">
            <a:avLst/>
          </a:prstGeom>
          <a:solidFill>
            <a:srgbClr val="FFFFFF"/>
          </a:solidFill>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rgbClr val="434343"/>
              </a:buClr>
              <a:buSzPts val="1400"/>
              <a:buAutoNum type="arabicParenR"/>
            </a:pPr>
            <a:r>
              <a:rPr lang="en" sz="1400">
                <a:solidFill>
                  <a:srgbClr val="434343"/>
                </a:solidFill>
              </a:rPr>
              <a:t>Probiotics for the prevention of pediatric antibiotic‐associated diarrhea. </a:t>
            </a:r>
            <a:r>
              <a:rPr lang="en" sz="1400" u="sng">
                <a:solidFill>
                  <a:srgbClr val="434343"/>
                </a:solidFill>
              </a:rPr>
              <a:t>A </a:t>
            </a:r>
            <a:r>
              <a:rPr lang="en" sz="1400" u="sng">
                <a:solidFill>
                  <a:srgbClr val="434343"/>
                </a:solidFill>
              </a:rPr>
              <a:t>Systematic</a:t>
            </a:r>
            <a:r>
              <a:rPr lang="en" sz="1400" u="sng">
                <a:solidFill>
                  <a:srgbClr val="434343"/>
                </a:solidFill>
              </a:rPr>
              <a:t> Review and Meta-analysis</a:t>
            </a:r>
            <a:r>
              <a:rPr lang="en" sz="1400">
                <a:solidFill>
                  <a:srgbClr val="434343"/>
                </a:solidFill>
              </a:rPr>
              <a:t>. (GoldenBerg Et.al, 2015)</a:t>
            </a:r>
            <a:endParaRPr sz="1400">
              <a:solidFill>
                <a:srgbClr val="434343"/>
              </a:solidFill>
            </a:endParaRPr>
          </a:p>
          <a:p>
            <a:pPr indent="-317500" lvl="0" marL="457200" rtl="0" algn="l">
              <a:lnSpc>
                <a:spcPct val="100000"/>
              </a:lnSpc>
              <a:spcBef>
                <a:spcPts val="0"/>
              </a:spcBef>
              <a:spcAft>
                <a:spcPts val="0"/>
              </a:spcAft>
              <a:buClr>
                <a:srgbClr val="434343"/>
              </a:buClr>
              <a:buSzPts val="1400"/>
              <a:buAutoNum type="arabicParenR"/>
            </a:pPr>
            <a:r>
              <a:rPr lang="en" sz="1400">
                <a:solidFill>
                  <a:srgbClr val="434343"/>
                </a:solidFill>
                <a:highlight>
                  <a:srgbClr val="FFFFFF"/>
                </a:highlight>
              </a:rPr>
              <a:t>Probiotics for the prevention and treatment of antibiotic-associated diarrhea: </a:t>
            </a:r>
            <a:r>
              <a:rPr lang="en" sz="1400" u="sng">
                <a:solidFill>
                  <a:srgbClr val="434343"/>
                </a:solidFill>
                <a:highlight>
                  <a:srgbClr val="FFFFFF"/>
                </a:highlight>
              </a:rPr>
              <a:t>A systematic review and meta-analysis</a:t>
            </a:r>
            <a:r>
              <a:rPr lang="en" sz="1400">
                <a:solidFill>
                  <a:srgbClr val="434343"/>
                </a:solidFill>
                <a:highlight>
                  <a:srgbClr val="FFFFFF"/>
                </a:highlight>
              </a:rPr>
              <a:t>.</a:t>
            </a:r>
            <a:r>
              <a:rPr b="1" lang="en" sz="1400">
                <a:solidFill>
                  <a:srgbClr val="434343"/>
                </a:solidFill>
                <a:highlight>
                  <a:srgbClr val="FFFFFF"/>
                </a:highlight>
              </a:rPr>
              <a:t> (</a:t>
            </a:r>
            <a:r>
              <a:rPr lang="en" sz="1400">
                <a:solidFill>
                  <a:srgbClr val="434343"/>
                </a:solidFill>
                <a:highlight>
                  <a:srgbClr val="FFFFFF"/>
                </a:highlight>
              </a:rPr>
              <a:t>Hempel S</a:t>
            </a:r>
            <a:r>
              <a:rPr baseline="30000" lang="en" sz="1400">
                <a:solidFill>
                  <a:srgbClr val="434343"/>
                </a:solidFill>
                <a:highlight>
                  <a:srgbClr val="FFFFFF"/>
                </a:highlight>
              </a:rPr>
              <a:t>1</a:t>
            </a:r>
            <a:r>
              <a:rPr lang="en" sz="1400">
                <a:solidFill>
                  <a:srgbClr val="434343"/>
                </a:solidFill>
                <a:highlight>
                  <a:srgbClr val="FFFFFF"/>
                </a:highlight>
              </a:rPr>
              <a:t>, et al, 2012)</a:t>
            </a:r>
            <a:endParaRPr sz="1400">
              <a:solidFill>
                <a:srgbClr val="434343"/>
              </a:solidFill>
              <a:highlight>
                <a:srgbClr val="FFFFFF"/>
              </a:highlight>
            </a:endParaRPr>
          </a:p>
          <a:p>
            <a:pPr indent="-317500" lvl="0" marL="457200" rtl="0" algn="l">
              <a:lnSpc>
                <a:spcPct val="100000"/>
              </a:lnSpc>
              <a:spcBef>
                <a:spcPts val="0"/>
              </a:spcBef>
              <a:spcAft>
                <a:spcPts val="0"/>
              </a:spcAft>
              <a:buClr>
                <a:srgbClr val="434343"/>
              </a:buClr>
              <a:buSzPts val="1400"/>
              <a:buAutoNum type="arabicParenR"/>
            </a:pPr>
            <a:r>
              <a:rPr lang="en" sz="1400">
                <a:solidFill>
                  <a:srgbClr val="434343"/>
                </a:solidFill>
              </a:rPr>
              <a:t>Probiotics for the Prevention of Antibiotic-Associated Diarrhea in Children.</a:t>
            </a:r>
            <a:r>
              <a:rPr lang="en" sz="1400" u="sng">
                <a:solidFill>
                  <a:srgbClr val="434343"/>
                </a:solidFill>
                <a:highlight>
                  <a:schemeClr val="lt1"/>
                </a:highlight>
              </a:rPr>
              <a:t>A</a:t>
            </a:r>
            <a:r>
              <a:rPr lang="en" sz="1400" u="sng">
                <a:solidFill>
                  <a:srgbClr val="434343"/>
                </a:solidFill>
                <a:highlight>
                  <a:schemeClr val="lt1"/>
                </a:highlight>
              </a:rPr>
              <a:t> systematic review and meta-analysis</a:t>
            </a:r>
            <a:r>
              <a:rPr lang="en" sz="1400">
                <a:solidFill>
                  <a:srgbClr val="434343"/>
                </a:solidFill>
              </a:rPr>
              <a:t> </a:t>
            </a:r>
            <a:r>
              <a:rPr lang="en" sz="1400">
                <a:solidFill>
                  <a:srgbClr val="434343"/>
                </a:solidFill>
                <a:highlight>
                  <a:schemeClr val="lt1"/>
                </a:highlight>
              </a:rPr>
              <a:t>(Szajewska H</a:t>
            </a:r>
            <a:r>
              <a:rPr baseline="30000" lang="en" sz="1400">
                <a:solidFill>
                  <a:srgbClr val="434343"/>
                </a:solidFill>
                <a:highlight>
                  <a:schemeClr val="lt1"/>
                </a:highlight>
              </a:rPr>
              <a:t>1</a:t>
            </a:r>
            <a:r>
              <a:rPr lang="en" sz="1400">
                <a:solidFill>
                  <a:srgbClr val="434343"/>
                </a:solidFill>
                <a:highlight>
                  <a:schemeClr val="lt1"/>
                </a:highlight>
              </a:rPr>
              <a:t>,Et.al, 2016) </a:t>
            </a:r>
            <a:endParaRPr sz="1400">
              <a:solidFill>
                <a:srgbClr val="434343"/>
              </a:solidFill>
            </a:endParaRPr>
          </a:p>
          <a:p>
            <a:pPr indent="-317500" lvl="0" marL="457200" rtl="0" algn="l">
              <a:lnSpc>
                <a:spcPct val="100000"/>
              </a:lnSpc>
              <a:spcBef>
                <a:spcPts val="0"/>
              </a:spcBef>
              <a:spcAft>
                <a:spcPts val="0"/>
              </a:spcAft>
              <a:buClr>
                <a:srgbClr val="434343"/>
              </a:buClr>
              <a:buSzPts val="1400"/>
              <a:buAutoNum type="arabicParenR"/>
            </a:pPr>
            <a:r>
              <a:rPr lang="en" sz="1400">
                <a:solidFill>
                  <a:srgbClr val="434343"/>
                </a:solidFill>
              </a:rPr>
              <a:t>Probiotics for the prevention of Clostridium difficile-associated diarrhea in adults and children. </a:t>
            </a:r>
            <a:r>
              <a:rPr lang="en" sz="1400" u="sng">
                <a:solidFill>
                  <a:srgbClr val="434343"/>
                </a:solidFill>
              </a:rPr>
              <a:t>A Systematic Review and Meta-analysis</a:t>
            </a:r>
            <a:r>
              <a:rPr lang="en" sz="1400">
                <a:solidFill>
                  <a:srgbClr val="434343"/>
                </a:solidFill>
              </a:rPr>
              <a:t>. (GoldenBerg Et.al, 2017)</a:t>
            </a:r>
            <a:endParaRPr sz="1400">
              <a:solidFill>
                <a:srgbClr val="434343"/>
              </a:solidFill>
              <a:highlight>
                <a:srgbClr val="FFFFFF"/>
              </a:highlight>
            </a:endParaRPr>
          </a:p>
          <a:p>
            <a:pPr indent="-317500" lvl="0" marL="457200" rtl="0" algn="l">
              <a:lnSpc>
                <a:spcPct val="100000"/>
              </a:lnSpc>
              <a:spcBef>
                <a:spcPts val="0"/>
              </a:spcBef>
              <a:spcAft>
                <a:spcPts val="0"/>
              </a:spcAft>
              <a:buClr>
                <a:srgbClr val="434343"/>
              </a:buClr>
              <a:buSzPts val="1400"/>
              <a:buAutoNum type="arabicParenR"/>
            </a:pPr>
            <a:r>
              <a:rPr lang="en" sz="1400" u="sng">
                <a:solidFill>
                  <a:srgbClr val="434343"/>
                </a:solidFill>
                <a:highlight>
                  <a:srgbClr val="FFFFFF"/>
                </a:highlight>
              </a:rPr>
              <a:t>Systematic review with meta-analysis: </a:t>
            </a:r>
            <a:r>
              <a:rPr lang="en" sz="1400">
                <a:solidFill>
                  <a:srgbClr val="434343"/>
                </a:solidFill>
                <a:highlight>
                  <a:srgbClr val="FFFFFF"/>
                </a:highlight>
              </a:rPr>
              <a:t>Saccharomyces boulardii in the prevention of antibiotic-associated diarrhoea. (Szajewska H</a:t>
            </a:r>
            <a:r>
              <a:rPr baseline="30000" lang="en" sz="1400">
                <a:solidFill>
                  <a:srgbClr val="434343"/>
                </a:solidFill>
                <a:highlight>
                  <a:srgbClr val="FFFFFF"/>
                </a:highlight>
              </a:rPr>
              <a:t>1</a:t>
            </a:r>
            <a:r>
              <a:rPr lang="en" sz="1400">
                <a:solidFill>
                  <a:srgbClr val="434343"/>
                </a:solidFill>
                <a:highlight>
                  <a:srgbClr val="FFFFFF"/>
                </a:highlight>
              </a:rPr>
              <a:t>,Et.al, 2015) </a:t>
            </a:r>
            <a:endParaRPr sz="1400">
              <a:solidFill>
                <a:srgbClr val="434343"/>
              </a:solidFill>
              <a:highlight>
                <a:srgbClr val="FFFFFF"/>
              </a:highlight>
            </a:endParaRPr>
          </a:p>
          <a:p>
            <a:pPr indent="0" lvl="0" marL="457200" rtl="0" algn="l">
              <a:lnSpc>
                <a:spcPct val="100000"/>
              </a:lnSpc>
              <a:spcBef>
                <a:spcPts val="1600"/>
              </a:spcBef>
              <a:spcAft>
                <a:spcPts val="1600"/>
              </a:spcAft>
              <a:buNone/>
            </a:pPr>
            <a:r>
              <a:t/>
            </a:r>
            <a:endParaRPr sz="1400" u="sng">
              <a:solidFill>
                <a:srgbClr val="434343"/>
              </a:solidFill>
              <a:highlight>
                <a:srgbClr val="FFFFFF"/>
              </a:highlight>
            </a:endParaRPr>
          </a:p>
        </p:txBody>
      </p:sp>
      <p:pic>
        <p:nvPicPr>
          <p:cNvPr id="89" name="Google Shape;89;p18"/>
          <p:cNvPicPr preferRelativeResize="0"/>
          <p:nvPr/>
        </p:nvPicPr>
        <p:blipFill>
          <a:blip r:embed="rId3">
            <a:alphaModFix/>
          </a:blip>
          <a:stretch>
            <a:fillRect/>
          </a:stretch>
        </p:blipFill>
        <p:spPr>
          <a:xfrm>
            <a:off x="7388425" y="48775"/>
            <a:ext cx="1755575" cy="711200"/>
          </a:xfrm>
          <a:prstGeom prst="rect">
            <a:avLst/>
          </a:prstGeom>
          <a:noFill/>
          <a:ln>
            <a:noFill/>
          </a:ln>
        </p:spPr>
      </p:pic>
      <p:pic>
        <p:nvPicPr>
          <p:cNvPr id="90" name="Google Shape;90;p18"/>
          <p:cNvPicPr preferRelativeResize="0"/>
          <p:nvPr/>
        </p:nvPicPr>
        <p:blipFill>
          <a:blip r:embed="rId3">
            <a:alphaModFix/>
          </a:blip>
          <a:stretch>
            <a:fillRect/>
          </a:stretch>
        </p:blipFill>
        <p:spPr>
          <a:xfrm>
            <a:off x="0" y="48775"/>
            <a:ext cx="1755575" cy="711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1565850" y="547775"/>
            <a:ext cx="6012300" cy="897000"/>
          </a:xfrm>
          <a:prstGeom prst="rect">
            <a:avLst/>
          </a:prstGeom>
          <a:solidFill>
            <a:srgbClr val="FFFFFF"/>
          </a:solidFill>
        </p:spPr>
        <p:txBody>
          <a:bodyPr anchorCtr="0" anchor="t" bIns="91425" lIns="91425" spcFirstLastPara="1" rIns="91425" wrap="square" tIns="91425">
            <a:noAutofit/>
          </a:bodyPr>
          <a:lstStyle/>
          <a:p>
            <a:pPr indent="-342900" lvl="0" marL="457200" rtl="0" algn="ctr">
              <a:spcBef>
                <a:spcPts val="0"/>
              </a:spcBef>
              <a:spcAft>
                <a:spcPts val="0"/>
              </a:spcAft>
              <a:buClr>
                <a:srgbClr val="073763"/>
              </a:buClr>
              <a:buSzPts val="1800"/>
              <a:buAutoNum type="arabicParenR"/>
            </a:pPr>
            <a:r>
              <a:rPr b="1" lang="en" sz="1800">
                <a:solidFill>
                  <a:srgbClr val="073763"/>
                </a:solidFill>
              </a:rPr>
              <a:t>Probiotics for the prevention of pediatric antibiotic‐associated diarrhea: A Systematic Review/Meta-Analysis</a:t>
            </a:r>
            <a:endParaRPr b="1" sz="1800">
              <a:solidFill>
                <a:srgbClr val="073763"/>
              </a:solidFill>
            </a:endParaRPr>
          </a:p>
        </p:txBody>
      </p:sp>
      <p:sp>
        <p:nvSpPr>
          <p:cNvPr id="96" name="Google Shape;96;p19"/>
          <p:cNvSpPr txBox="1"/>
          <p:nvPr>
            <p:ph idx="1" type="body"/>
          </p:nvPr>
        </p:nvSpPr>
        <p:spPr>
          <a:xfrm>
            <a:off x="311700" y="1556400"/>
            <a:ext cx="8520600" cy="3519900"/>
          </a:xfrm>
          <a:prstGeom prst="rect">
            <a:avLst/>
          </a:prstGeom>
          <a:solidFill>
            <a:srgbClr val="FFFFFF"/>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434343"/>
                </a:solidFill>
              </a:rPr>
              <a:t>Criteria: </a:t>
            </a:r>
            <a:endParaRPr sz="1400">
              <a:solidFill>
                <a:srgbClr val="434343"/>
              </a:solidFill>
            </a:endParaRPr>
          </a:p>
          <a:p>
            <a:pPr indent="-228600" lvl="0" marL="457200" rtl="0" algn="l">
              <a:lnSpc>
                <a:spcPct val="100000"/>
              </a:lnSpc>
              <a:spcBef>
                <a:spcPts val="0"/>
              </a:spcBef>
              <a:spcAft>
                <a:spcPts val="0"/>
              </a:spcAft>
              <a:buClr>
                <a:srgbClr val="434343"/>
              </a:buClr>
              <a:buSzPts val="1400"/>
              <a:buChar char="●"/>
            </a:pPr>
            <a:r>
              <a:rPr lang="en" sz="1400">
                <a:solidFill>
                  <a:srgbClr val="434343"/>
                </a:solidFill>
              </a:rPr>
              <a:t>Randomized, parallel, controlled trials in children (0 to 18 years) receiving antibiotics</a:t>
            </a:r>
            <a:endParaRPr sz="1400">
              <a:solidFill>
                <a:srgbClr val="434343"/>
              </a:solidFill>
            </a:endParaRPr>
          </a:p>
          <a:p>
            <a:pPr indent="-228600" lvl="0" marL="457200" rtl="0" algn="l">
              <a:lnSpc>
                <a:spcPct val="100000"/>
              </a:lnSpc>
              <a:spcBef>
                <a:spcPts val="0"/>
              </a:spcBef>
              <a:spcAft>
                <a:spcPts val="0"/>
              </a:spcAft>
              <a:buClr>
                <a:srgbClr val="434343"/>
              </a:buClr>
              <a:buSzPts val="1400"/>
              <a:buChar char="●"/>
            </a:pPr>
            <a:r>
              <a:rPr lang="en" sz="1400">
                <a:solidFill>
                  <a:srgbClr val="434343"/>
                </a:solidFill>
              </a:rPr>
              <a:t>Studies that compared probiotics to placebo, active alternative prophylaxis, or no treatment and measure the incidence of diarrhea secondary to antibiotic use were considered for inclusion.</a:t>
            </a:r>
            <a:endParaRPr sz="1400">
              <a:solidFill>
                <a:srgbClr val="434343"/>
              </a:solidFill>
            </a:endParaRPr>
          </a:p>
          <a:p>
            <a:pPr indent="0" lvl="0" marL="0" rtl="0" algn="l">
              <a:lnSpc>
                <a:spcPct val="100000"/>
              </a:lnSpc>
              <a:spcBef>
                <a:spcPts val="0"/>
              </a:spcBef>
              <a:spcAft>
                <a:spcPts val="0"/>
              </a:spcAft>
              <a:buNone/>
            </a:pPr>
            <a:r>
              <a:t/>
            </a:r>
            <a:endParaRPr sz="1400">
              <a:solidFill>
                <a:srgbClr val="434343"/>
              </a:solidFill>
            </a:endParaRPr>
          </a:p>
          <a:p>
            <a:pPr indent="0" lvl="0" marL="0" rtl="0" algn="l">
              <a:lnSpc>
                <a:spcPct val="100000"/>
              </a:lnSpc>
              <a:spcBef>
                <a:spcPts val="0"/>
              </a:spcBef>
              <a:spcAft>
                <a:spcPts val="0"/>
              </a:spcAft>
              <a:buClr>
                <a:schemeClr val="dk1"/>
              </a:buClr>
              <a:buSzPts val="1400"/>
              <a:buFont typeface="Arial"/>
              <a:buNone/>
            </a:pPr>
            <a:r>
              <a:rPr lang="en" sz="1400">
                <a:solidFill>
                  <a:srgbClr val="434343"/>
                </a:solidFill>
              </a:rPr>
              <a:t>Methods:</a:t>
            </a:r>
            <a:endParaRPr sz="1400">
              <a:solidFill>
                <a:srgbClr val="434343"/>
              </a:solidFill>
            </a:endParaRPr>
          </a:p>
          <a:p>
            <a:pPr indent="-228600" lvl="0" marL="457200" marR="0" rtl="0" algn="l">
              <a:lnSpc>
                <a:spcPct val="100000"/>
              </a:lnSpc>
              <a:spcBef>
                <a:spcPts val="0"/>
              </a:spcBef>
              <a:spcAft>
                <a:spcPts val="0"/>
              </a:spcAft>
              <a:buClr>
                <a:srgbClr val="434343"/>
              </a:buClr>
              <a:buSzPts val="1400"/>
              <a:buFont typeface="Arial"/>
              <a:buChar char="●"/>
            </a:pPr>
            <a:r>
              <a:rPr lang="en" sz="1400">
                <a:solidFill>
                  <a:srgbClr val="434343"/>
                </a:solidFill>
              </a:rPr>
              <a:t>MEDLINE, EMBASE, CENTRAL, CINAHL, AMED, the Web of Science , Cochrane IBD/FBD review group, CISCOM (Centralized Information Service for Complementary Medicine), NHS Evidence, the International Bibliographic Information on Dietary Supplements as well as trial registries were all searched for applicable articles. </a:t>
            </a:r>
            <a:endParaRPr>
              <a:solidFill>
                <a:srgbClr val="434343"/>
              </a:solidFill>
            </a:endParaRPr>
          </a:p>
          <a:p>
            <a:pPr indent="0" lvl="0" marL="0" rtl="0" algn="l">
              <a:lnSpc>
                <a:spcPct val="100000"/>
              </a:lnSpc>
              <a:spcBef>
                <a:spcPts val="0"/>
              </a:spcBef>
              <a:spcAft>
                <a:spcPts val="0"/>
              </a:spcAft>
              <a:buClr>
                <a:schemeClr val="dk1"/>
              </a:buClr>
              <a:buSzPts val="1400"/>
              <a:buFont typeface="Arial"/>
              <a:buNone/>
            </a:pPr>
            <a:r>
              <a:t/>
            </a:r>
            <a:endParaRPr sz="1400">
              <a:solidFill>
                <a:srgbClr val="434343"/>
              </a:solidFill>
            </a:endParaRPr>
          </a:p>
          <a:p>
            <a:pPr indent="0" lvl="0" marL="0" rtl="0" algn="l">
              <a:lnSpc>
                <a:spcPct val="100000"/>
              </a:lnSpc>
              <a:spcBef>
                <a:spcPts val="0"/>
              </a:spcBef>
              <a:spcAft>
                <a:spcPts val="0"/>
              </a:spcAft>
              <a:buNone/>
            </a:pPr>
            <a:r>
              <a:rPr lang="en" sz="1400">
                <a:solidFill>
                  <a:srgbClr val="434343"/>
                </a:solidFill>
              </a:rPr>
              <a:t>Studies that were included:</a:t>
            </a:r>
            <a:endParaRPr sz="1400">
              <a:solidFill>
                <a:srgbClr val="434343"/>
              </a:solidFill>
            </a:endParaRPr>
          </a:p>
          <a:p>
            <a:pPr indent="-317500" lvl="0" marL="457200" rtl="0" algn="l">
              <a:lnSpc>
                <a:spcPct val="100000"/>
              </a:lnSpc>
              <a:spcBef>
                <a:spcPts val="0"/>
              </a:spcBef>
              <a:spcAft>
                <a:spcPts val="0"/>
              </a:spcAft>
              <a:buClr>
                <a:srgbClr val="434343"/>
              </a:buClr>
              <a:buSzPts val="1400"/>
              <a:buChar char="●"/>
            </a:pPr>
            <a:r>
              <a:rPr lang="en" sz="1400">
                <a:solidFill>
                  <a:srgbClr val="434343"/>
                </a:solidFill>
              </a:rPr>
              <a:t>23 studies with 3,948 participants were selected. </a:t>
            </a:r>
            <a:endParaRPr sz="1400">
              <a:solidFill>
                <a:srgbClr val="434343"/>
              </a:solidFill>
            </a:endParaRPr>
          </a:p>
          <a:p>
            <a:pPr indent="-317500" lvl="0" marL="457200" rtl="0" algn="l">
              <a:lnSpc>
                <a:spcPct val="100000"/>
              </a:lnSpc>
              <a:spcBef>
                <a:spcPts val="0"/>
              </a:spcBef>
              <a:spcAft>
                <a:spcPts val="0"/>
              </a:spcAft>
              <a:buClr>
                <a:srgbClr val="434343"/>
              </a:buClr>
              <a:buSzPts val="1400"/>
              <a:buChar char="●"/>
            </a:pPr>
            <a:r>
              <a:rPr lang="en" sz="1400">
                <a:solidFill>
                  <a:srgbClr val="434343"/>
                </a:solidFill>
              </a:rPr>
              <a:t>Studies included use of either Bacillus spp., Bifidobacterium spp., Clostridium butyricum, Lactobacilli spp., Lactococcus spp., Leuconostoc cremoris, Saccharomyces spp., orStreptococcus spp., alone or in combination. </a:t>
            </a:r>
            <a:endParaRPr sz="1400">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1565850" y="482150"/>
            <a:ext cx="6012300" cy="916800"/>
          </a:xfrm>
          <a:prstGeom prst="rect">
            <a:avLst/>
          </a:prstGeom>
          <a:solidFill>
            <a:srgbClr val="FFFFFF"/>
          </a:solidFill>
        </p:spPr>
        <p:txBody>
          <a:bodyPr anchorCtr="0" anchor="t" bIns="91425" lIns="91425" spcFirstLastPara="1" rIns="91425" wrap="square" tIns="91425">
            <a:noAutofit/>
          </a:bodyPr>
          <a:lstStyle/>
          <a:p>
            <a:pPr indent="-342900" lvl="0" marL="457200" rtl="0" algn="ctr">
              <a:spcBef>
                <a:spcPts val="0"/>
              </a:spcBef>
              <a:spcAft>
                <a:spcPts val="0"/>
              </a:spcAft>
              <a:buClr>
                <a:srgbClr val="073763"/>
              </a:buClr>
              <a:buSzPts val="1800"/>
              <a:buAutoNum type="arabicParenR"/>
            </a:pPr>
            <a:r>
              <a:rPr b="1" lang="en" sz="1800">
                <a:solidFill>
                  <a:srgbClr val="073763"/>
                </a:solidFill>
              </a:rPr>
              <a:t>Probiotics for the prevention of pediatric antibiotic‐associated diarrhea: A Systematic Review/Meta-Analysis</a:t>
            </a:r>
            <a:endParaRPr b="1">
              <a:solidFill>
                <a:srgbClr val="073763"/>
              </a:solidFill>
            </a:endParaRPr>
          </a:p>
        </p:txBody>
      </p:sp>
      <p:sp>
        <p:nvSpPr>
          <p:cNvPr id="102" name="Google Shape;102;p20"/>
          <p:cNvSpPr txBox="1"/>
          <p:nvPr>
            <p:ph idx="1" type="body"/>
          </p:nvPr>
        </p:nvSpPr>
        <p:spPr>
          <a:xfrm>
            <a:off x="311700" y="1552250"/>
            <a:ext cx="8520600" cy="3424800"/>
          </a:xfrm>
          <a:prstGeom prst="rect">
            <a:avLst/>
          </a:prstGeom>
          <a:solidFill>
            <a:srgbClr val="FFFFFF"/>
          </a:solidFill>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arenR"/>
            </a:pPr>
            <a:r>
              <a:rPr lang="en" sz="1400"/>
              <a:t>It was found that there seems to be a protective effect of probiotics in children who take antibiotics. </a:t>
            </a:r>
            <a:endParaRPr sz="1400"/>
          </a:p>
          <a:p>
            <a:pPr indent="-317500" lvl="0" marL="457200" rtl="0" algn="l">
              <a:spcBef>
                <a:spcPts val="0"/>
              </a:spcBef>
              <a:spcAft>
                <a:spcPts val="0"/>
              </a:spcAft>
              <a:buSzPts val="1400"/>
              <a:buAutoNum type="arabicParenR"/>
            </a:pPr>
            <a:r>
              <a:rPr lang="en" sz="1400"/>
              <a:t>The number needed to treat is 10.</a:t>
            </a:r>
            <a:endParaRPr sz="1400"/>
          </a:p>
          <a:p>
            <a:pPr indent="-317500" lvl="0" marL="457200" rtl="0" algn="l">
              <a:spcBef>
                <a:spcPts val="0"/>
              </a:spcBef>
              <a:spcAft>
                <a:spcPts val="0"/>
              </a:spcAft>
              <a:buSzPts val="1400"/>
              <a:buAutoNum type="arabicParenR"/>
            </a:pPr>
            <a:r>
              <a:rPr lang="en" sz="1400"/>
              <a:t>The two strains that were most effective were found to be Lactobacillus rhamnosus or Saccharomyces boulardii. </a:t>
            </a:r>
            <a:endParaRPr sz="1400"/>
          </a:p>
          <a:p>
            <a:pPr indent="0" lvl="0" marL="0" rtl="0" algn="l">
              <a:spcBef>
                <a:spcPts val="1600"/>
              </a:spcBef>
              <a:spcAft>
                <a:spcPts val="0"/>
              </a:spcAft>
              <a:buNone/>
            </a:pPr>
            <a:r>
              <a:rPr lang="en" sz="1400"/>
              <a:t>Clinical Application- With a low NNT and the low risk found to be </a:t>
            </a:r>
            <a:r>
              <a:rPr lang="en" sz="1400"/>
              <a:t>associated</a:t>
            </a:r>
            <a:r>
              <a:rPr lang="en" sz="1400"/>
              <a:t> with probiotics (side effects), probiotics SHOULD be recommended for children taking antibiotics. </a:t>
            </a:r>
            <a:endParaRPr sz="1400"/>
          </a:p>
          <a:p>
            <a:pPr indent="0" lvl="0" marL="0" rtl="0" algn="l">
              <a:spcBef>
                <a:spcPts val="1600"/>
              </a:spcBef>
              <a:spcAft>
                <a:spcPts val="0"/>
              </a:spcAft>
              <a:buNone/>
            </a:pPr>
            <a:r>
              <a:rPr b="1" lang="en" sz="1400"/>
              <a:t>BIAS/Limitations: </a:t>
            </a:r>
            <a:endParaRPr b="1" sz="1400"/>
          </a:p>
          <a:p>
            <a:pPr indent="-317500" lvl="0" marL="457200" rtl="0" algn="l">
              <a:spcBef>
                <a:spcPts val="1600"/>
              </a:spcBef>
              <a:spcAft>
                <a:spcPts val="0"/>
              </a:spcAft>
              <a:buSzPts val="1400"/>
              <a:buChar char="●"/>
            </a:pPr>
            <a:r>
              <a:rPr lang="en" sz="1400"/>
              <a:t>The risk of bias was determined to be high or unclear in 13 studies and low in 10 studies. But these studies were still used when determining a clinical conclusion, although this was mentioned and </a:t>
            </a:r>
            <a:r>
              <a:rPr lang="en" sz="1400"/>
              <a:t>addressed</a:t>
            </a:r>
            <a:r>
              <a:rPr lang="en" sz="1400"/>
              <a:t>. </a:t>
            </a:r>
            <a:endParaRPr sz="1400"/>
          </a:p>
          <a:p>
            <a:pPr indent="-317500" lvl="0" marL="457200" rtl="0" algn="l">
              <a:spcBef>
                <a:spcPts val="0"/>
              </a:spcBef>
              <a:spcAft>
                <a:spcPts val="0"/>
              </a:spcAft>
              <a:buSzPts val="1400"/>
              <a:buChar char="●"/>
            </a:pPr>
            <a:r>
              <a:rPr lang="en" sz="1400"/>
              <a:t>Some of the measurements to make </a:t>
            </a:r>
            <a:r>
              <a:rPr lang="en" sz="1400"/>
              <a:t>conclusions</a:t>
            </a:r>
            <a:r>
              <a:rPr lang="en" sz="1400"/>
              <a:t> were not easily quantified, leaving room for bias.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1288100" y="355325"/>
            <a:ext cx="6564900" cy="9504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73763"/>
                </a:solidFill>
              </a:rPr>
              <a:t>2)  Probiotics for the prevention and treatment of antibiotic-associated diarrhea: a systematic-review and meta-analysis (Hemple, S., et al, 2012)</a:t>
            </a:r>
            <a:endParaRPr b="1" sz="1800">
              <a:solidFill>
                <a:srgbClr val="073763"/>
              </a:solidFill>
            </a:endParaRPr>
          </a:p>
        </p:txBody>
      </p:sp>
      <p:sp>
        <p:nvSpPr>
          <p:cNvPr id="108" name="Google Shape;108;p21"/>
          <p:cNvSpPr txBox="1"/>
          <p:nvPr>
            <p:ph idx="1" type="body"/>
          </p:nvPr>
        </p:nvSpPr>
        <p:spPr>
          <a:xfrm>
            <a:off x="311700" y="1607900"/>
            <a:ext cx="8520600" cy="32601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34343"/>
                </a:solidFill>
                <a:highlight>
                  <a:srgbClr val="FFFFFF"/>
                </a:highlight>
              </a:rPr>
              <a:t>CRITERIA:</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Parallel RCTs that compared probiotic use as adjunct antibiotic treatment with a concurrent control group receiving no treatment, placebo, or a different probiotic or probiotic dose were eligible for inclusion in the review.</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Participants of all ages treated with antibiotics, regardless of the indication and the patients' underlying symptomatology, were included.</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Interventions based on the genera </a:t>
            </a:r>
            <a:r>
              <a:rPr i="1" lang="en" sz="1200">
                <a:solidFill>
                  <a:srgbClr val="434343"/>
                </a:solidFill>
              </a:rPr>
              <a:t>Lactobacillus, Bifidobacterium, Saccharomyces, Streptococcus, Enterococcus</a:t>
            </a:r>
            <a:r>
              <a:rPr lang="en" sz="1200">
                <a:solidFill>
                  <a:srgbClr val="434343"/>
                </a:solidFill>
              </a:rPr>
              <a:t>, and/or </a:t>
            </a:r>
            <a:r>
              <a:rPr i="1" lang="en" sz="1200">
                <a:solidFill>
                  <a:srgbClr val="434343"/>
                </a:solidFill>
              </a:rPr>
              <a:t>Bacillus</a:t>
            </a:r>
            <a:r>
              <a:rPr lang="en" sz="1200">
                <a:solidFill>
                  <a:srgbClr val="434343"/>
                </a:solidFill>
              </a:rPr>
              <a:t> alone or in combination</a:t>
            </a:r>
            <a:endParaRPr sz="1200">
              <a:solidFill>
                <a:srgbClr val="434343"/>
              </a:solidFill>
            </a:endParaRPr>
          </a:p>
          <a:p>
            <a:pPr indent="0" lvl="0" marL="0" rtl="0" algn="l">
              <a:spcBef>
                <a:spcPts val="0"/>
              </a:spcBef>
              <a:spcAft>
                <a:spcPts val="0"/>
              </a:spcAft>
              <a:buNone/>
            </a:pPr>
            <a:r>
              <a:rPr b="1" lang="en" sz="1200">
                <a:solidFill>
                  <a:srgbClr val="434343"/>
                </a:solidFill>
              </a:rPr>
              <a:t>METHODS:</a:t>
            </a:r>
            <a:endParaRPr b="1"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Searched 12 electronic databases (DARE, Cochrane Library of Systematic Reviews, CENTRAL, PubMed, EMBASE, CINAHL, AMED, MANTIS, TOXLINE, ToxFILE, NTIS, AGRICOLA), from database inception to February 2012 without language restriction, to identify probiotics publications.</a:t>
            </a:r>
            <a:endParaRPr sz="1200">
              <a:solidFill>
                <a:srgbClr val="434343"/>
              </a:solidFill>
            </a:endParaRPr>
          </a:p>
          <a:p>
            <a:pPr indent="0" lvl="0" marL="0" rtl="0" algn="l">
              <a:spcBef>
                <a:spcPts val="0"/>
              </a:spcBef>
              <a:spcAft>
                <a:spcPts val="0"/>
              </a:spcAft>
              <a:buNone/>
            </a:pPr>
            <a:r>
              <a:rPr b="1" lang="en" sz="1200">
                <a:solidFill>
                  <a:srgbClr val="434343"/>
                </a:solidFill>
              </a:rPr>
              <a:t>STUDIES INCLUDED:</a:t>
            </a:r>
            <a:endParaRPr b="1"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Two independent reviewers identified RCTs of prevention as well as treatment of AAD.</a:t>
            </a:r>
            <a:endParaRPr sz="1200">
              <a:solidFill>
                <a:srgbClr val="434343"/>
              </a:solidFill>
            </a:endParaRPr>
          </a:p>
          <a:p>
            <a:pPr indent="-304800" lvl="0" marL="457200" rtl="0" algn="l">
              <a:spcBef>
                <a:spcPts val="0"/>
              </a:spcBef>
              <a:spcAft>
                <a:spcPts val="0"/>
              </a:spcAft>
              <a:buClr>
                <a:srgbClr val="434343"/>
              </a:buClr>
              <a:buSzPts val="1200"/>
              <a:buChar char="●"/>
            </a:pPr>
            <a:r>
              <a:rPr lang="en" sz="1200">
                <a:solidFill>
                  <a:srgbClr val="434343"/>
                </a:solidFill>
              </a:rPr>
              <a:t>Of 15, 214 titles, 82 RCT’s met inclusion criteria.</a:t>
            </a:r>
            <a:endParaRPr sz="1200">
              <a:solidFill>
                <a:srgbClr val="434343"/>
              </a:solidFill>
            </a:endParaRPr>
          </a:p>
          <a:p>
            <a:pPr indent="0" lvl="0" marL="0" rtl="0" algn="l">
              <a:spcBef>
                <a:spcPts val="0"/>
              </a:spcBef>
              <a:spcAft>
                <a:spcPts val="0"/>
              </a:spcAft>
              <a:buNone/>
            </a:pPr>
            <a:r>
              <a:t/>
            </a:r>
            <a:endParaRPr b="1" sz="1200">
              <a:solidFill>
                <a:srgbClr val="434343"/>
              </a:solidFill>
            </a:endParaRPr>
          </a:p>
          <a:p>
            <a:pPr indent="0" lvl="0" marL="0" rtl="0" algn="l">
              <a:spcBef>
                <a:spcPts val="0"/>
              </a:spcBef>
              <a:spcAft>
                <a:spcPts val="0"/>
              </a:spcAft>
              <a:buNone/>
            </a:pPr>
            <a:r>
              <a:t/>
            </a:r>
            <a:endParaRPr b="1" sz="1200">
              <a:solidFill>
                <a:srgbClr val="333333"/>
              </a:solidFill>
            </a:endParaRPr>
          </a:p>
          <a:p>
            <a:pPr indent="0" lvl="0" marL="0" rtl="0" algn="l">
              <a:spcBef>
                <a:spcPts val="0"/>
              </a:spcBef>
              <a:spcAft>
                <a:spcPts val="0"/>
              </a:spcAft>
              <a:buNone/>
            </a:pPr>
            <a:r>
              <a:t/>
            </a:r>
            <a:endParaRPr sz="1200">
              <a:solidFill>
                <a:srgbClr val="333333"/>
              </a:solidFill>
            </a:endParaRPr>
          </a:p>
          <a:p>
            <a:pPr indent="0" lvl="0" marL="457200" rtl="0" algn="ctr">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